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70" r:id="rId5"/>
    <p:sldId id="256" r:id="rId6"/>
    <p:sldId id="260" r:id="rId7"/>
    <p:sldId id="263" r:id="rId8"/>
    <p:sldId id="262" r:id="rId9"/>
    <p:sldId id="265" r:id="rId10"/>
    <p:sldId id="259" r:id="rId11"/>
    <p:sldId id="266" r:id="rId12"/>
    <p:sldId id="214747728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라이프스타일 트렌드 이미지" id="{9CABF262-70B1-413D-B7B9-61A881A33F35}">
          <p14:sldIdLst>
            <p14:sldId id="270"/>
            <p14:sldId id="256"/>
          </p14:sldIdLst>
        </p14:section>
        <p14:section name="타겟 경쟁사 이미지" id="{6BC2EB18-3593-426B-BEE8-646054A69D84}">
          <p14:sldIdLst>
            <p14:sldId id="260"/>
            <p14:sldId id="263"/>
            <p14:sldId id="262"/>
            <p14:sldId id="265"/>
            <p14:sldId id="259"/>
            <p14:sldId id="266"/>
            <p14:sldId id="2147477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D81FC-CCA5-4DBD-8F24-F49E4C083026}" v="528" dt="2025-09-25T03:17:34.553"/>
    <p1510:client id="{14F00396-81F0-BFE4-6F52-E96F20117308}" v="1363" dt="2025-09-25T03:14:02.208"/>
    <p1510:client id="{185C5FA2-B9BE-7809-94B9-E98D3BFD63C8}" v="117" dt="2025-09-25T00:46:28.827"/>
    <p1510:client id="{3C540D5D-D912-A41F-5779-50A933BCC516}" v="183" dt="2025-09-24T09:53:28.247"/>
    <p1510:client id="{4A7491B2-FAFF-4F1E-B2A2-BDA158633D8F}" v="21" dt="2025-09-24T08:45:48.420"/>
    <p1510:client id="{545BA51F-A5D4-655A-0B4C-9CD06021549E}" v="76" dt="2025-09-25T03:18:14.640"/>
    <p1510:client id="{567909B6-7CDD-4CF1-A85C-7DEDAC8DBA2D}" v="600" dt="2025-09-25T02:57:51.388"/>
    <p1510:client id="{E676E0AD-8E5B-476D-ACAE-816B553C0C93}" v="2163" dt="2025-09-25T03:19:07.274"/>
    <p1510:client id="{EDD7CFB0-CEF3-EA33-A2FB-02EBFDCC0CE5}" v="9" dt="2025-09-24T09:06:23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C7FD-4BF7-498E-BC36-B55901B0602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A809-D978-4968-B47D-7EA6B72DE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2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06405-AEA5-36EF-A2A8-9A26D0C5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E330F7-7B0B-F1E1-98DD-04F877BD2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F9DED1-B985-FD50-DF08-4D7C2AC4C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C5468-DA51-EFA6-2D75-F176431B0E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A809-D978-4968-B47D-7EA6B72DE8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A809-D978-4968-B47D-7EA6B72DE8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87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A809-D978-4968-B47D-7EA6B72DE8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64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08CD2-F288-545F-897E-59849476E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1BC489-9F7A-E94F-AC14-8C0416C78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457D80-EDB7-9B14-CF21-3B87F072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57A4D-1103-F73A-DA11-60CF8B29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5E783-DF95-7369-2443-41D03A8E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02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345ED-2BFC-3843-2918-CF73F6B2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5EE571-9625-AF66-F3D5-2F737CA6C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C3554-CB79-1E18-08A6-854A832E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62D4B-0403-CC54-9A1D-FAACECC08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E7935-5ADF-18A5-E274-44C4A5F4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70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527DA9-64BF-54FF-14C4-E557457E2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FE26C9-4295-770C-8270-D1BC0B159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878823-D00B-98BF-B369-6E775CC1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606A2-69E3-E396-A6DA-DA1AE11F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DE928-37C4-72D8-D3DA-8652839F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23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25E53-365B-B611-50B0-B34C15A6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05E23-6715-39CE-4087-C3D0A0744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7A461F-8FC7-0DD0-5BA9-F5B85233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809E60-3646-97AE-D965-6F9EF67FB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FE9CE-A371-652C-FAB8-3562B92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159AA-69D9-5BFB-791E-483DF0C1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B69551-E03A-53C9-5543-3ECDE6414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ED3E5-0CBA-115C-E3B5-15FFF2EE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4411DA-AC45-718F-755F-326F8B75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69F31-78CF-9865-DAE6-EC0EB6FB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5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AAD32-5BBE-8E19-A71D-3D472B7E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82ABE2-D2B3-1369-0B65-C8A67E2E0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7D0AA-9CC8-B2E3-42DB-46FB17FCA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D779F2-3051-CB9A-10E8-B03E2951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6F4038-D03F-2C86-86A9-6BDFFB7EF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72BA85-57D4-A181-AEED-8C4125D9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49124-A0E3-E552-4BB4-71CC0BEA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C86849-5538-145E-E578-E0B77D0FD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2A1CED-1FD4-C550-1C6D-7F779CD1C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CF0DAD-A5E0-D807-7590-6C91FF702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AFB19E-2762-5F30-A95C-370E99320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59C958-6A1E-0B3C-5C17-6CBB4B00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D42D91-62EC-C536-9390-E8B6DA73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6EC8E4-8034-E4D6-5301-58ABBA9D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2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76F83-2711-6B0B-9DE8-B2579D1C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D8D8A2-9419-D8C5-463D-6AF39E807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624294-32E5-F721-1BA3-A5E83E87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75BDD1-BE61-C554-79C4-3E6D2828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06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C13FA5-D8E4-D1DD-B726-C435F7885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8B34A-0627-9C97-BFD3-7B462419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C82D22-ACF0-E411-1294-28E2D033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9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B62A0-B19F-B404-2E54-5E56F8DA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740D2-ECE3-8DA3-19C0-B99E3EE8C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B33A79-A5A8-A98E-97E1-A58BA1E67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87575-6C7F-3CF0-55C4-25BCB9AF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98289F-B3A1-AAB5-5194-E00D7976A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E9EA76-11DA-C599-0EE7-202F83A1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62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C2D24-24D3-889B-7A5C-4384B3B4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300357-B4B7-9D5A-C22A-94AE1DA71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2EC6D-6166-663E-C72A-7FCB78085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F0C32B-63E7-16F3-2550-C21FC41C9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67023F-F0AD-E690-6F07-721DC893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877BAC-42F8-4AD4-FF20-EB489F73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44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9A9819-F6C1-91C7-9605-F2D61158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332D5-05B5-5680-4D02-A8EBCDC51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DBF46-8E33-34AD-B6B8-A5DC06774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EB034A-A3E2-4C92-8B4F-AEC778A48CF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50C27-EF1C-589C-DD97-62CC10EA5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8D49A7-05D9-40F3-D4EF-8F0E140F0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E793FB-23D5-456D-9078-5CC3F6333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3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74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12" Type="http://schemas.openxmlformats.org/officeDocument/2006/relationships/image" Target="../media/image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11" Type="http://schemas.openxmlformats.org/officeDocument/2006/relationships/image" Target="../media/image72.jpeg"/><Relationship Id="rId5" Type="http://schemas.openxmlformats.org/officeDocument/2006/relationships/image" Target="../media/image66.jpeg"/><Relationship Id="rId15" Type="http://schemas.openxmlformats.org/officeDocument/2006/relationships/image" Target="../media/image76.jpeg"/><Relationship Id="rId10" Type="http://schemas.openxmlformats.org/officeDocument/2006/relationships/image" Target="../media/image71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Relationship Id="rId14" Type="http://schemas.openxmlformats.org/officeDocument/2006/relationships/image" Target="../media/image7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87.jpeg"/><Relationship Id="rId18" Type="http://schemas.openxmlformats.org/officeDocument/2006/relationships/image" Target="../media/image92.jpe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12" Type="http://schemas.openxmlformats.org/officeDocument/2006/relationships/image" Target="../media/image86.jpeg"/><Relationship Id="rId17" Type="http://schemas.openxmlformats.org/officeDocument/2006/relationships/image" Target="../media/image91.jpeg"/><Relationship Id="rId2" Type="http://schemas.openxmlformats.org/officeDocument/2006/relationships/image" Target="../media/image1.png"/><Relationship Id="rId16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jpeg"/><Relationship Id="rId5" Type="http://schemas.openxmlformats.org/officeDocument/2006/relationships/image" Target="../media/image79.jpeg"/><Relationship Id="rId15" Type="http://schemas.openxmlformats.org/officeDocument/2006/relationships/image" Target="../media/image89.png"/><Relationship Id="rId10" Type="http://schemas.openxmlformats.org/officeDocument/2006/relationships/image" Target="../media/image84.jpeg"/><Relationship Id="rId19" Type="http://schemas.openxmlformats.org/officeDocument/2006/relationships/image" Target="../media/image93.png"/><Relationship Id="rId4" Type="http://schemas.openxmlformats.org/officeDocument/2006/relationships/image" Target="../media/image78.jpeg"/><Relationship Id="rId9" Type="http://schemas.openxmlformats.org/officeDocument/2006/relationships/image" Target="../media/image83.jpeg"/><Relationship Id="rId1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jpeg"/><Relationship Id="rId3" Type="http://schemas.openxmlformats.org/officeDocument/2006/relationships/image" Target="../media/image1.png"/><Relationship Id="rId7" Type="http://schemas.openxmlformats.org/officeDocument/2006/relationships/image" Target="../media/image97.jpeg"/><Relationship Id="rId12" Type="http://schemas.openxmlformats.org/officeDocument/2006/relationships/image" Target="../media/image102.jpeg"/><Relationship Id="rId17" Type="http://schemas.openxmlformats.org/officeDocument/2006/relationships/image" Target="../media/image10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openxmlformats.org/officeDocument/2006/relationships/image" Target="../media/image101.jpeg"/><Relationship Id="rId5" Type="http://schemas.openxmlformats.org/officeDocument/2006/relationships/image" Target="../media/image95.png"/><Relationship Id="rId15" Type="http://schemas.openxmlformats.org/officeDocument/2006/relationships/image" Target="../media/image105.jpe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jpeg"/><Relationship Id="rId9" Type="http://schemas.openxmlformats.org/officeDocument/2006/relationships/image" Target="../media/image99.jpeg"/><Relationship Id="rId1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13" Type="http://schemas.openxmlformats.org/officeDocument/2006/relationships/image" Target="../media/image121.jpeg"/><Relationship Id="rId18" Type="http://schemas.openxmlformats.org/officeDocument/2006/relationships/image" Target="../media/image126.jpeg"/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12" Type="http://schemas.openxmlformats.org/officeDocument/2006/relationships/image" Target="../media/image120.jpeg"/><Relationship Id="rId17" Type="http://schemas.openxmlformats.org/officeDocument/2006/relationships/image" Target="../media/image125.jpe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20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11" Type="http://schemas.openxmlformats.org/officeDocument/2006/relationships/image" Target="../media/image119.jpeg"/><Relationship Id="rId5" Type="http://schemas.openxmlformats.org/officeDocument/2006/relationships/image" Target="../media/image113.jpeg"/><Relationship Id="rId15" Type="http://schemas.openxmlformats.org/officeDocument/2006/relationships/image" Target="../media/image123.jpeg"/><Relationship Id="rId10" Type="http://schemas.openxmlformats.org/officeDocument/2006/relationships/image" Target="../media/image118.jpeg"/><Relationship Id="rId19" Type="http://schemas.openxmlformats.org/officeDocument/2006/relationships/image" Target="../media/image127.jpeg"/><Relationship Id="rId4" Type="http://schemas.openxmlformats.org/officeDocument/2006/relationships/image" Target="../media/image112.png"/><Relationship Id="rId9" Type="http://schemas.openxmlformats.org/officeDocument/2006/relationships/image" Target="../media/image117.jpeg"/><Relationship Id="rId14" Type="http://schemas.openxmlformats.org/officeDocument/2006/relationships/image" Target="../media/image1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51C0E-1272-6949-2F77-0C76865C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2DE08C-D611-E8CF-2EF8-CC9FB983144E}"/>
              </a:ext>
            </a:extLst>
          </p:cNvPr>
          <p:cNvSpPr/>
          <p:nvPr/>
        </p:nvSpPr>
        <p:spPr>
          <a:xfrm>
            <a:off x="0" y="0"/>
            <a:ext cx="12192000" cy="4164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ko-KR" altLang="en-US" sz="1800" b="0" i="0" u="none" strike="noStrike" kern="1200" cap="none" spc="0" normalizeH="0" baseline="0" noProof="0">
              <a:solidFill>
                <a:prstClr val="white"/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CCE48-CC03-4C5C-E137-46EEEBFCE793}"/>
              </a:ext>
            </a:extLst>
          </p:cNvPr>
          <p:cNvSpPr txBox="1"/>
          <p:nvPr/>
        </p:nvSpPr>
        <p:spPr>
          <a:xfrm>
            <a:off x="1962132" y="45046"/>
            <a:ext cx="5929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/   26SS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시즌 키워드 </a:t>
            </a:r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&amp;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비주얼 정립</a:t>
            </a:r>
          </a:p>
        </p:txBody>
      </p:sp>
      <p:pic>
        <p:nvPicPr>
          <p:cNvPr id="6" name="그림 5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58B57CDC-6940-A81C-ADDE-116749D37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6" b="35116"/>
          <a:stretch/>
        </p:blipFill>
        <p:spPr>
          <a:xfrm>
            <a:off x="139960" y="0"/>
            <a:ext cx="1960911" cy="412678"/>
          </a:xfrm>
          <a:prstGeom prst="rect">
            <a:avLst/>
          </a:prstGeom>
        </p:spPr>
      </p:pic>
      <p:sp>
        <p:nvSpPr>
          <p:cNvPr id="7" name="이등변 삼각형 23">
            <a:extLst>
              <a:ext uri="{FF2B5EF4-FFF2-40B4-BE49-F238E27FC236}">
                <a16:creationId xmlns:a16="http://schemas.microsoft.com/office/drawing/2014/main" id="{95D6EE96-5A01-E405-BF1D-9EB3876B9FA3}"/>
              </a:ext>
            </a:extLst>
          </p:cNvPr>
          <p:cNvSpPr/>
          <p:nvPr/>
        </p:nvSpPr>
        <p:spPr>
          <a:xfrm rot="5400000">
            <a:off x="-92948" y="593167"/>
            <a:ext cx="303929" cy="139962"/>
          </a:xfrm>
          <a:prstGeom prst="triangl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HG꼬딕씨_Pro 40g" panose="02020603020101020101" pitchFamily="18" charset="-127"/>
              <a:ea typeface="HG꼬딕씨_Pro 40g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3841FDB8-F15A-B459-A383-6ED24665DED1}"/>
              </a:ext>
            </a:extLst>
          </p:cNvPr>
          <p:cNvSpPr txBox="1"/>
          <p:nvPr/>
        </p:nvSpPr>
        <p:spPr>
          <a:xfrm>
            <a:off x="231440" y="512334"/>
            <a:ext cx="6732777" cy="27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lnSpc>
                <a:spcPts val="2200"/>
              </a:lnSpc>
              <a:spcBef>
                <a:spcPts val="100"/>
              </a:spcBef>
              <a:defRPr>
                <a:solidFill>
                  <a:srgbClr val="D32B3B"/>
                </a:solidFill>
                <a:latin typeface="Futura PT Bold"/>
                <a:ea typeface="Futura PT Bold"/>
                <a:cs typeface="Futura PT Bold"/>
                <a:sym typeface="Futura PT Bold"/>
              </a:defRPr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  <a:cs typeface="Pretendard Black" panose="02000A03000000020004" pitchFamily="50" charset="-127"/>
              </a:rPr>
              <a:t>라이프스타일 트렌드 리서치</a:t>
            </a:r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HG꼬딕씨_Pro 60g" panose="02020603020101020101" pitchFamily="18" charset="-127"/>
              <a:ea typeface="HG꼬딕씨_Pro 60g" panose="0202060302010102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6AFED-5DB0-DD3C-81FE-D58DA745F91F}"/>
              </a:ext>
            </a:extLst>
          </p:cNvPr>
          <p:cNvSpPr txBox="1"/>
          <p:nvPr/>
        </p:nvSpPr>
        <p:spPr>
          <a:xfrm>
            <a:off x="231440" y="818504"/>
            <a:ext cx="1012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#glowup #self-care #wellness #beauty #SNS #athleisure</a:t>
            </a:r>
          </a:p>
          <a:p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Style : 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톤온톤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뉴트럴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(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화이트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, 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그레이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, 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블랙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, 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파스텔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)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포인트컬러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셋업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셔츠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티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주스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커피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책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플랫슈즈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로퍼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</a:p>
          <a:p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Hair : 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내추럴웨이브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스트레이트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슬릭번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헤어클립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헤어밴드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캡</a:t>
            </a:r>
            <a:endParaRPr lang="en-US" altLang="ko-KR" sz="1200">
              <a:latin typeface="HG꼬딕씨_Pro 20g" panose="02020603020101020101" pitchFamily="18" charset="-127"/>
              <a:ea typeface="HG꼬딕씨_Pro 20g" panose="02020603020101020101" pitchFamily="18" charset="-127"/>
            </a:endParaRPr>
          </a:p>
          <a:p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Pose :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소프트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페미닌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쿨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트렌디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시선비틀기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무심한듯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스트레치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바디라인강조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트위스트</a:t>
            </a:r>
            <a:endParaRPr lang="en-US" altLang="ko-KR" sz="1200">
              <a:latin typeface="HG꼬딕씨_Pro 20g" panose="02020603020101020101" pitchFamily="18" charset="-127"/>
              <a:ea typeface="HG꼬딕씨_Pro 20g" panose="02020603020101020101" pitchFamily="18" charset="-127"/>
            </a:endParaRPr>
          </a:p>
          <a:p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Place :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침대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카페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소파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집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코지무드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마켓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차안</a:t>
            </a:r>
          </a:p>
        </p:txBody>
      </p:sp>
      <p:pic>
        <p:nvPicPr>
          <p:cNvPr id="9" name="그림 8" descr="사람, 의류, 차량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738579-F6D0-710D-1D8D-571D94BA1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" y="2124075"/>
            <a:ext cx="1814400" cy="2268000"/>
          </a:xfrm>
          <a:prstGeom prst="rect">
            <a:avLst/>
          </a:prstGeom>
        </p:spPr>
      </p:pic>
      <p:pic>
        <p:nvPicPr>
          <p:cNvPr id="12" name="그림 11" descr="사람, 의류, 스트리트 패션, 패션 액세서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FBFFC5-59A0-4EA6-1181-7A4AF32305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" y="4476749"/>
            <a:ext cx="1814400" cy="2268000"/>
          </a:xfrm>
          <a:prstGeom prst="rect">
            <a:avLst/>
          </a:prstGeom>
        </p:spPr>
      </p:pic>
      <p:pic>
        <p:nvPicPr>
          <p:cNvPr id="2050" name="Picture 2" descr="Full view">
            <a:extLst>
              <a:ext uri="{FF2B5EF4-FFF2-40B4-BE49-F238E27FC236}">
                <a16:creationId xmlns:a16="http://schemas.microsoft.com/office/drawing/2014/main" id="{38CDBF67-FCE9-07B1-C39B-F54BDCC9A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" r="4144"/>
          <a:stretch>
            <a:fillRect/>
          </a:stretch>
        </p:blipFill>
        <p:spPr bwMode="auto">
          <a:xfrm>
            <a:off x="2557857" y="2124075"/>
            <a:ext cx="1666437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5FDCC0-F280-C25E-AAB2-60B4B342726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1565"/>
          <a:stretch>
            <a:fillRect/>
          </a:stretch>
        </p:blipFill>
        <p:spPr>
          <a:xfrm>
            <a:off x="4323744" y="2124075"/>
            <a:ext cx="1666437" cy="226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AED635F-4214-3BBE-589A-865D5B496C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6208"/>
          <a:stretch>
            <a:fillRect/>
          </a:stretch>
        </p:blipFill>
        <p:spPr>
          <a:xfrm>
            <a:off x="6097935" y="2124075"/>
            <a:ext cx="1884359" cy="2268000"/>
          </a:xfrm>
          <a:prstGeom prst="rect">
            <a:avLst/>
          </a:prstGeom>
        </p:spPr>
      </p:pic>
      <p:pic>
        <p:nvPicPr>
          <p:cNvPr id="42" name="그림 41" descr="야외, 차량, 잔디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F7CA3B-3BEF-8A1C-9DC0-11F92A4D05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44" y="4476749"/>
            <a:ext cx="1667305" cy="2221916"/>
          </a:xfrm>
          <a:prstGeom prst="rect">
            <a:avLst/>
          </a:prstGeom>
        </p:spPr>
      </p:pic>
      <p:pic>
        <p:nvPicPr>
          <p:cNvPr id="2" name="그림 1" descr="야외, 바퀴, 나무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9A8CF8-3F0A-E74A-51D1-E7C479856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23740" r="12886" b="3731"/>
          <a:stretch>
            <a:fillRect/>
          </a:stretch>
        </p:blipFill>
        <p:spPr>
          <a:xfrm>
            <a:off x="6097935" y="4476749"/>
            <a:ext cx="1884358" cy="2221916"/>
          </a:xfrm>
          <a:prstGeom prst="rect">
            <a:avLst/>
          </a:prstGeom>
        </p:spPr>
      </p:pic>
      <p:pic>
        <p:nvPicPr>
          <p:cNvPr id="10" name="그림 9" descr="야외, 의류, 사람, 하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D13D06-888C-0011-2C49-05965EEDC9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9"/>
          <a:stretch>
            <a:fillRect/>
          </a:stretch>
        </p:blipFill>
        <p:spPr>
          <a:xfrm>
            <a:off x="8089179" y="2124075"/>
            <a:ext cx="1848773" cy="2268000"/>
          </a:xfrm>
          <a:prstGeom prst="rect">
            <a:avLst/>
          </a:prstGeom>
        </p:spPr>
      </p:pic>
      <p:pic>
        <p:nvPicPr>
          <p:cNvPr id="1030" name="Picture 6" descr="Full view">
            <a:extLst>
              <a:ext uri="{FF2B5EF4-FFF2-40B4-BE49-F238E27FC236}">
                <a16:creationId xmlns:a16="http://schemas.microsoft.com/office/drawing/2014/main" id="{BA008E07-9389-4A64-596D-6D89649EC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21363" r="12644" b="3030"/>
          <a:stretch>
            <a:fillRect/>
          </a:stretch>
        </p:blipFill>
        <p:spPr bwMode="auto">
          <a:xfrm>
            <a:off x="8089179" y="4476749"/>
            <a:ext cx="1835708" cy="222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07A6EE-9E2E-F265-8359-95E9B7214DF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536" r="8179" b="796"/>
          <a:stretch>
            <a:fillRect/>
          </a:stretch>
        </p:blipFill>
        <p:spPr>
          <a:xfrm>
            <a:off x="10044837" y="2124075"/>
            <a:ext cx="1689838" cy="2258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7EA289-AC7D-9316-480E-B279115476C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0673" t="7703"/>
          <a:stretch>
            <a:fillRect/>
          </a:stretch>
        </p:blipFill>
        <p:spPr>
          <a:xfrm>
            <a:off x="10044836" y="4476749"/>
            <a:ext cx="1689837" cy="2221916"/>
          </a:xfrm>
          <a:prstGeom prst="rect">
            <a:avLst/>
          </a:prstGeom>
        </p:spPr>
      </p:pic>
      <p:pic>
        <p:nvPicPr>
          <p:cNvPr id="3" name="그림 2" descr="사람, 의류, 스트리트 패션, 패션 액세서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EAEA2F-BEE3-B325-2CDA-532DA484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5359" y="5071835"/>
            <a:ext cx="1814400" cy="2268000"/>
          </a:xfrm>
          <a:prstGeom prst="rect">
            <a:avLst/>
          </a:prstGeom>
        </p:spPr>
      </p:pic>
      <p:pic>
        <p:nvPicPr>
          <p:cNvPr id="20" name="그림 19" descr="야외, 신발류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C204F1-7CD1-D3DC-FCBE-28DA0D541E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5" t="18987" r="15488" b="12257"/>
          <a:stretch>
            <a:fillRect/>
          </a:stretch>
        </p:blipFill>
        <p:spPr>
          <a:xfrm>
            <a:off x="2557858" y="4487091"/>
            <a:ext cx="1669916" cy="22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8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1D710F-0EED-9A15-7A4B-5185B17BFF1C}"/>
              </a:ext>
            </a:extLst>
          </p:cNvPr>
          <p:cNvSpPr/>
          <p:nvPr/>
        </p:nvSpPr>
        <p:spPr>
          <a:xfrm>
            <a:off x="0" y="0"/>
            <a:ext cx="12192000" cy="4164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ko-KR" altLang="en-US" sz="1800" b="0" i="0" u="none" strike="noStrike" kern="1200" cap="none" spc="0" normalizeH="0" baseline="0" noProof="0">
              <a:solidFill>
                <a:prstClr val="white"/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E2345-3B12-1EAC-1FCA-0251D5ECC691}"/>
              </a:ext>
            </a:extLst>
          </p:cNvPr>
          <p:cNvSpPr txBox="1"/>
          <p:nvPr/>
        </p:nvSpPr>
        <p:spPr>
          <a:xfrm>
            <a:off x="1962132" y="45046"/>
            <a:ext cx="5929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/   26SS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시즌 키워드 </a:t>
            </a:r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&amp;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비주얼 정립</a:t>
            </a:r>
          </a:p>
        </p:txBody>
      </p:sp>
      <p:pic>
        <p:nvPicPr>
          <p:cNvPr id="6" name="그림 5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99C1BA8A-EE37-050D-37D7-C70F998DF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6" b="35116"/>
          <a:stretch/>
        </p:blipFill>
        <p:spPr>
          <a:xfrm>
            <a:off x="139960" y="0"/>
            <a:ext cx="1960911" cy="412678"/>
          </a:xfrm>
          <a:prstGeom prst="rect">
            <a:avLst/>
          </a:prstGeom>
        </p:spPr>
      </p:pic>
      <p:sp>
        <p:nvSpPr>
          <p:cNvPr id="7" name="이등변 삼각형 23">
            <a:extLst>
              <a:ext uri="{FF2B5EF4-FFF2-40B4-BE49-F238E27FC236}">
                <a16:creationId xmlns:a16="http://schemas.microsoft.com/office/drawing/2014/main" id="{97162E92-09DC-EFAD-9B06-4EE08A520C50}"/>
              </a:ext>
            </a:extLst>
          </p:cNvPr>
          <p:cNvSpPr/>
          <p:nvPr/>
        </p:nvSpPr>
        <p:spPr>
          <a:xfrm rot="5400000">
            <a:off x="-92948" y="593167"/>
            <a:ext cx="303929" cy="139962"/>
          </a:xfrm>
          <a:prstGeom prst="triangl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HG꼬딕씨_Pro 40g" panose="02020603020101020101" pitchFamily="18" charset="-127"/>
              <a:ea typeface="HG꼬딕씨_Pro 40g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CC24028-48C4-22A8-738E-AC42A853F320}"/>
              </a:ext>
            </a:extLst>
          </p:cNvPr>
          <p:cNvSpPr txBox="1"/>
          <p:nvPr/>
        </p:nvSpPr>
        <p:spPr>
          <a:xfrm>
            <a:off x="231440" y="512334"/>
            <a:ext cx="6732777" cy="27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lnSpc>
                <a:spcPts val="2200"/>
              </a:lnSpc>
              <a:spcBef>
                <a:spcPts val="100"/>
              </a:spcBef>
              <a:defRPr>
                <a:solidFill>
                  <a:srgbClr val="D32B3B"/>
                </a:solidFill>
                <a:latin typeface="Futura PT Bold"/>
                <a:ea typeface="Futura PT Bold"/>
                <a:cs typeface="Futura PT Bold"/>
                <a:sym typeface="Futura PT Bold"/>
              </a:defRPr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  <a:cs typeface="Pretendard Black" panose="02000A03000000020004" pitchFamily="50" charset="-127"/>
              </a:rPr>
              <a:t>라이프스타일 트렌드 리서치</a:t>
            </a:r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HG꼬딕씨_Pro 60g" panose="02020603020101020101" pitchFamily="18" charset="-127"/>
              <a:ea typeface="HG꼬딕씨_Pro 60g" panose="0202060302010102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E1B5D-09AB-BFEA-3A6C-9DE39837EA83}"/>
              </a:ext>
            </a:extLst>
          </p:cNvPr>
          <p:cNvSpPr txBox="1"/>
          <p:nvPr/>
        </p:nvSpPr>
        <p:spPr>
          <a:xfrm>
            <a:off x="231440" y="818504"/>
            <a:ext cx="1012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#glowup #self-care #wellness #beauty #SNS #athleisure</a:t>
            </a:r>
          </a:p>
          <a:p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Style : 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톤온톤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뉴트럴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(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화이트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, 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그레이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, 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블랙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, 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파스텔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)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포인트컬러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셋업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셔츠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웜업니트웨어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티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주스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커피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책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플랫슈즈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로퍼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</a:p>
          <a:p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Hair : 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내추럴웨이브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스트레이트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슬릭번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헤어클립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헤어밴드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캡</a:t>
            </a:r>
            <a:endParaRPr lang="en-US" altLang="ko-KR" sz="1200">
              <a:latin typeface="HG꼬딕씨_Pro 20g" panose="02020603020101020101" pitchFamily="18" charset="-127"/>
              <a:ea typeface="HG꼬딕씨_Pro 20g" panose="02020603020101020101" pitchFamily="18" charset="-127"/>
            </a:endParaRPr>
          </a:p>
          <a:p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Pose :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소프트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페미닌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쿨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트렌디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시선비틀기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무심한듯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스트레치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바디라인강조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트위스트</a:t>
            </a:r>
            <a:endParaRPr lang="en-US" altLang="ko-KR" sz="1200">
              <a:latin typeface="HG꼬딕씨_Pro 20g" panose="02020603020101020101" pitchFamily="18" charset="-127"/>
              <a:ea typeface="HG꼬딕씨_Pro 20g" panose="02020603020101020101" pitchFamily="18" charset="-127"/>
            </a:endParaRPr>
          </a:p>
          <a:p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Place : 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침대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카페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소파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집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 err="1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코지무드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마켓 </a:t>
            </a:r>
            <a:r>
              <a:rPr lang="en-US" altLang="ko-KR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#</a:t>
            </a:r>
            <a:r>
              <a:rPr lang="ko-KR" altLang="en-US" sz="1200"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차안</a:t>
            </a:r>
          </a:p>
        </p:txBody>
      </p:sp>
      <p:pic>
        <p:nvPicPr>
          <p:cNvPr id="23" name="그림 22" descr="벽, 실내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093461-B2D7-5C64-C672-BB966E2E5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3" y="2156826"/>
            <a:ext cx="1666438" cy="2083048"/>
          </a:xfrm>
          <a:prstGeom prst="rect">
            <a:avLst/>
          </a:prstGeom>
        </p:spPr>
      </p:pic>
      <p:pic>
        <p:nvPicPr>
          <p:cNvPr id="28" name="그림 27" descr="실내, 침대, 사람, 편안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E0F714-44F9-5358-A75D-F36B041A4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36" y="2152536"/>
            <a:ext cx="1666956" cy="2083048"/>
          </a:xfrm>
          <a:prstGeom prst="rect">
            <a:avLst/>
          </a:prstGeom>
        </p:spPr>
      </p:pic>
      <p:pic>
        <p:nvPicPr>
          <p:cNvPr id="34" name="그림 33" descr="사람, 의류, 여성, 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99F167-E537-B518-1639-896A1C332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6"/>
          <a:stretch>
            <a:fillRect/>
          </a:stretch>
        </p:blipFill>
        <p:spPr>
          <a:xfrm>
            <a:off x="6204126" y="2141604"/>
            <a:ext cx="1666800" cy="2083502"/>
          </a:xfrm>
          <a:prstGeom prst="rect">
            <a:avLst/>
          </a:prstGeom>
        </p:spPr>
      </p:pic>
      <p:pic>
        <p:nvPicPr>
          <p:cNvPr id="36" name="그림 35" descr="사람, 인간의 얼굴, 의류, 사진 촬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ABD7F6-BE94-B379-C701-C5F9F9BB14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370" y="815114"/>
            <a:ext cx="1666800" cy="2083501"/>
          </a:xfrm>
          <a:prstGeom prst="rect">
            <a:avLst/>
          </a:prstGeom>
        </p:spPr>
      </p:pic>
      <p:pic>
        <p:nvPicPr>
          <p:cNvPr id="31" name="그림 30" descr="사람, 의류, 인간의 얼굴, 지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A6460C-457F-FF4D-5F86-8239107B17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" b="193"/>
          <a:stretch>
            <a:fillRect/>
          </a:stretch>
        </p:blipFill>
        <p:spPr>
          <a:xfrm>
            <a:off x="4412418" y="2092152"/>
            <a:ext cx="1666438" cy="213295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37CFDAF-82C9-3B09-A10C-79F3554BC6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8017"/>
          <a:stretch>
            <a:fillRect/>
          </a:stretch>
        </p:blipFill>
        <p:spPr>
          <a:xfrm>
            <a:off x="1043250" y="2141604"/>
            <a:ext cx="1497240" cy="209398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1957172-5D78-3B93-35E2-7443E924BA4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915"/>
          <a:stretch>
            <a:fillRect/>
          </a:stretch>
        </p:blipFill>
        <p:spPr>
          <a:xfrm>
            <a:off x="2626683" y="4338778"/>
            <a:ext cx="1667136" cy="213295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8281C45-4492-1E75-EC55-03C26EC67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1" r="-279"/>
          <a:stretch>
            <a:fillRect/>
          </a:stretch>
        </p:blipFill>
        <p:spPr>
          <a:xfrm>
            <a:off x="7958290" y="2092152"/>
            <a:ext cx="1683582" cy="213295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F438CE0-3F53-AD9D-57EA-9EDB04B5CF8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9635" b="6474"/>
          <a:stretch>
            <a:fillRect/>
          </a:stretch>
        </p:blipFill>
        <p:spPr>
          <a:xfrm>
            <a:off x="9729236" y="4338777"/>
            <a:ext cx="1666438" cy="2132954"/>
          </a:xfrm>
          <a:prstGeom prst="rect">
            <a:avLst/>
          </a:prstGeom>
        </p:spPr>
      </p:pic>
      <p:pic>
        <p:nvPicPr>
          <p:cNvPr id="47" name="그림 46" descr="야외, 사람, 잔디, 나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E214F2-EB1F-037A-2811-26AA31542D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3" r="6098" b="1333"/>
          <a:stretch>
            <a:fillRect/>
          </a:stretch>
        </p:blipFill>
        <p:spPr>
          <a:xfrm>
            <a:off x="7970756" y="4338777"/>
            <a:ext cx="1683582" cy="2132954"/>
          </a:xfrm>
          <a:prstGeom prst="rect">
            <a:avLst/>
          </a:prstGeom>
        </p:spPr>
      </p:pic>
      <p:pic>
        <p:nvPicPr>
          <p:cNvPr id="48" name="그림 47" descr="사람, 의류, 패션 액세서리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DE1E23-3E19-289E-CB24-CB701447B3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" t="5762" r="6274" b="2298"/>
          <a:stretch>
            <a:fillRect/>
          </a:stretch>
        </p:blipFill>
        <p:spPr>
          <a:xfrm>
            <a:off x="1038099" y="4338778"/>
            <a:ext cx="1497240" cy="2132954"/>
          </a:xfrm>
          <a:prstGeom prst="rect">
            <a:avLst/>
          </a:prstGeom>
        </p:spPr>
      </p:pic>
      <p:pic>
        <p:nvPicPr>
          <p:cNvPr id="9" name="그림 8" descr="야외, 신발류, 건물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AB7BF3-4B71-4D62-9229-7468EB755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3" r="7973"/>
          <a:stretch>
            <a:fillRect/>
          </a:stretch>
        </p:blipFill>
        <p:spPr>
          <a:xfrm>
            <a:off x="4385163" y="4338778"/>
            <a:ext cx="1703846" cy="2132953"/>
          </a:xfrm>
          <a:prstGeom prst="rect">
            <a:avLst/>
          </a:prstGeom>
        </p:spPr>
      </p:pic>
      <p:pic>
        <p:nvPicPr>
          <p:cNvPr id="10" name="그림 9" descr="사람, 인간의 얼굴, 패션 액세서리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0B457F-0EDF-B024-C5B8-5FD4F0F4C3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4"/>
          <a:stretch>
            <a:fillRect/>
          </a:stretch>
        </p:blipFill>
        <p:spPr>
          <a:xfrm>
            <a:off x="6200082" y="4338777"/>
            <a:ext cx="1666439" cy="21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8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23">
            <a:extLst>
              <a:ext uri="{FF2B5EF4-FFF2-40B4-BE49-F238E27FC236}">
                <a16:creationId xmlns:a16="http://schemas.microsoft.com/office/drawing/2014/main" id="{38D41273-CC20-DA1E-2197-E10D074F4D3E}"/>
              </a:ext>
            </a:extLst>
          </p:cNvPr>
          <p:cNvSpPr/>
          <p:nvPr/>
        </p:nvSpPr>
        <p:spPr>
          <a:xfrm rot="5400000">
            <a:off x="-92948" y="593167"/>
            <a:ext cx="303929" cy="139962"/>
          </a:xfrm>
          <a:prstGeom prst="triangl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HG꼬딕씨_Pro 40g" panose="02020603020101020101" pitchFamily="18" charset="-127"/>
              <a:ea typeface="HG꼬딕씨_Pro 40g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08325F5B-1658-D62D-C800-C930F325D84F}"/>
              </a:ext>
            </a:extLst>
          </p:cNvPr>
          <p:cNvSpPr txBox="1"/>
          <p:nvPr/>
        </p:nvSpPr>
        <p:spPr>
          <a:xfrm>
            <a:off x="231440" y="512334"/>
            <a:ext cx="6732777" cy="27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lnSpc>
                <a:spcPts val="2200"/>
              </a:lnSpc>
              <a:spcBef>
                <a:spcPts val="100"/>
              </a:spcBef>
              <a:defRPr>
                <a:solidFill>
                  <a:srgbClr val="D32B3B"/>
                </a:solidFill>
                <a:latin typeface="Futura PT Bold"/>
                <a:ea typeface="Futura PT Bold"/>
                <a:cs typeface="Futura PT Bold"/>
                <a:sym typeface="Futura PT Bold"/>
              </a:defRPr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  <a:cs typeface="Pretendard Black" panose="02000A03000000020004" pitchFamily="50" charset="-127"/>
              </a:rPr>
              <a:t>타겟 경쟁사 현황 리서치</a:t>
            </a:r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HG꼬딕씨_Pro 60g" panose="02020603020101020101" pitchFamily="18" charset="-127"/>
              <a:ea typeface="HG꼬딕씨_Pro 60g" panose="0202060302010102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FFB58-B9D1-761C-7C2C-E2725242353F}"/>
              </a:ext>
            </a:extLst>
          </p:cNvPr>
          <p:cNvSpPr txBox="1"/>
          <p:nvPr/>
        </p:nvSpPr>
        <p:spPr>
          <a:xfrm>
            <a:off x="231440" y="818504"/>
            <a:ext cx="8595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latin typeface="HG꼬딕씨_Pro 20g" panose="02020603020101020101" pitchFamily="18" charset="-127"/>
                <a:ea typeface="HG꼬딕씨_Pro 20g"/>
              </a:rPr>
              <a:t>#alo ss</a:t>
            </a:r>
            <a:endParaRPr lang="ko-KR" altLang="en-US">
              <a:latin typeface="HG꼬딕씨_Pro 20g" panose="02020603020101020101" pitchFamily="18" charset="-127"/>
              <a:ea typeface="HG꼬딕씨_Pro 20g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DA1BAF-6080-9593-971A-0CC4C29A3729}"/>
              </a:ext>
            </a:extLst>
          </p:cNvPr>
          <p:cNvSpPr/>
          <p:nvPr/>
        </p:nvSpPr>
        <p:spPr>
          <a:xfrm>
            <a:off x="0" y="0"/>
            <a:ext cx="12192000" cy="4164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ko-KR" altLang="en-US" sz="1800" b="0" i="0" u="none" strike="noStrike" kern="1200" cap="none" spc="0" normalizeH="0" baseline="0" noProof="0">
              <a:solidFill>
                <a:prstClr val="white"/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E9EAB-D257-9014-53C6-DF1DD6AC8D2B}"/>
              </a:ext>
            </a:extLst>
          </p:cNvPr>
          <p:cNvSpPr txBox="1"/>
          <p:nvPr/>
        </p:nvSpPr>
        <p:spPr>
          <a:xfrm>
            <a:off x="1962132" y="45046"/>
            <a:ext cx="5929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/   26SS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시즌 키워드 </a:t>
            </a:r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&amp;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비주얼 정립</a:t>
            </a:r>
          </a:p>
        </p:txBody>
      </p:sp>
      <p:pic>
        <p:nvPicPr>
          <p:cNvPr id="7" name="그림 6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2392187B-6B5D-A98D-8A5D-FD77A87CA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6" b="35116"/>
          <a:stretch/>
        </p:blipFill>
        <p:spPr>
          <a:xfrm>
            <a:off x="139960" y="0"/>
            <a:ext cx="1960911" cy="412678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D8A1A35-AEF2-696A-9ADA-14C57BD0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742" y="1414570"/>
            <a:ext cx="2029343" cy="25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4233C56-8F34-EBA3-CA4A-809506E2F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54" y="1415652"/>
            <a:ext cx="2029342" cy="25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사람, 의류, 인간의 얼굴, 어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E71552-3C1D-1B1D-CC2A-DCD4D2E6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116" b="-559"/>
          <a:stretch>
            <a:fillRect/>
          </a:stretch>
        </p:blipFill>
        <p:spPr bwMode="auto">
          <a:xfrm>
            <a:off x="10139384" y="1416275"/>
            <a:ext cx="1838252" cy="25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사람, 의류, 패션 액세서리, 어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618D9B-28AF-2BBB-7180-C68A2C263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6" y="1418496"/>
            <a:ext cx="2034790" cy="254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의류, 사람, 인간의 얼굴, 허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77BE6E-0649-27EB-06C8-3AE56154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5" t="-252" r="224" b="-566"/>
          <a:stretch>
            <a:fillRect/>
          </a:stretch>
        </p:blipFill>
        <p:spPr bwMode="auto">
          <a:xfrm>
            <a:off x="8269422" y="1418141"/>
            <a:ext cx="1839012" cy="255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의류, 사람, 야외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14AA4A-274B-7D8F-95BD-E81AA0C1D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" t="-208" r="-1357" b="-234"/>
          <a:stretch>
            <a:fillRect/>
          </a:stretch>
        </p:blipFill>
        <p:spPr bwMode="auto">
          <a:xfrm>
            <a:off x="2168051" y="1419879"/>
            <a:ext cx="1953861" cy="254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야외, 사람, 나무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C972A3-BF69-E312-00C2-623D736CF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132" y="4122957"/>
            <a:ext cx="2008420" cy="252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의류, 신발류, 사람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498A3A-DD53-D634-B2F5-9AE1AB4A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2" y="4103034"/>
            <a:ext cx="2010044" cy="252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사람, 의류, 선글라스, 고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161F0B-5CD1-318C-F4F5-38FB6493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95" y="4124985"/>
            <a:ext cx="2010043" cy="252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사람, 의류, 야외, 치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257EE7-AAE6-6E30-0B09-F80DFEBC3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" t="418" r="6820"/>
          <a:stretch>
            <a:fillRect/>
          </a:stretch>
        </p:blipFill>
        <p:spPr bwMode="auto">
          <a:xfrm>
            <a:off x="6246438" y="4124985"/>
            <a:ext cx="1743691" cy="251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사람, 야외, 건물, 패션 액세서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3FED20-782B-F1BD-9B43-D3CB54490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15" y="4141336"/>
            <a:ext cx="2010045" cy="252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 descr="스토리 핀 이미지">
            <a:extLst>
              <a:ext uri="{FF2B5EF4-FFF2-40B4-BE49-F238E27FC236}">
                <a16:creationId xmlns:a16="http://schemas.microsoft.com/office/drawing/2014/main" id="{F2349758-1CD7-4EC4-399C-AB6F96488F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4083" y="4138914"/>
            <a:ext cx="2012950" cy="25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4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23">
            <a:extLst>
              <a:ext uri="{FF2B5EF4-FFF2-40B4-BE49-F238E27FC236}">
                <a16:creationId xmlns:a16="http://schemas.microsoft.com/office/drawing/2014/main" id="{71412989-B864-86F5-0B3B-A56F6E44F0E0}"/>
              </a:ext>
            </a:extLst>
          </p:cNvPr>
          <p:cNvSpPr/>
          <p:nvPr/>
        </p:nvSpPr>
        <p:spPr>
          <a:xfrm rot="5400000">
            <a:off x="-92948" y="593167"/>
            <a:ext cx="303929" cy="139962"/>
          </a:xfrm>
          <a:prstGeom prst="triangl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HG꼬딕씨_Pro 40g" panose="02020603020101020101" pitchFamily="18" charset="-127"/>
              <a:ea typeface="HG꼬딕씨_Pro 40g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8DE2EA41-73A4-FAC5-D96F-FAB4C2437C29}"/>
              </a:ext>
            </a:extLst>
          </p:cNvPr>
          <p:cNvSpPr txBox="1"/>
          <p:nvPr/>
        </p:nvSpPr>
        <p:spPr>
          <a:xfrm>
            <a:off x="231440" y="512334"/>
            <a:ext cx="6732777" cy="27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lnSpc>
                <a:spcPts val="2200"/>
              </a:lnSpc>
              <a:spcBef>
                <a:spcPts val="100"/>
              </a:spcBef>
              <a:defRPr>
                <a:solidFill>
                  <a:srgbClr val="D32B3B"/>
                </a:solidFill>
                <a:latin typeface="Futura PT Bold"/>
                <a:ea typeface="Futura PT Bold"/>
                <a:cs typeface="Futura PT Bold"/>
                <a:sym typeface="Futura PT Bold"/>
              </a:defRPr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  <a:cs typeface="Pretendard Black" panose="02000A03000000020004" pitchFamily="50" charset="-127"/>
              </a:rPr>
              <a:t>타겟 경쟁사 현황 리서치</a:t>
            </a:r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HG꼬딕씨_Pro 60g" panose="02020603020101020101" pitchFamily="18" charset="-127"/>
              <a:ea typeface="HG꼬딕씨_Pro 60g" panose="0202060302010102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74B8B-D1CA-EC5C-D742-B6CB890D9E3B}"/>
              </a:ext>
            </a:extLst>
          </p:cNvPr>
          <p:cNvSpPr txBox="1"/>
          <p:nvPr/>
        </p:nvSpPr>
        <p:spPr>
          <a:xfrm>
            <a:off x="231440" y="818504"/>
            <a:ext cx="86594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latin typeface="HG꼬딕씨_Pro 20g" panose="02020603020101020101" pitchFamily="18" charset="-127"/>
                <a:ea typeface="HG꼬딕씨_Pro 20g"/>
              </a:rPr>
              <a:t>#alo </a:t>
            </a:r>
            <a:r>
              <a:rPr lang="en-US" altLang="ko-KR" err="1">
                <a:latin typeface="HG꼬딕씨_Pro 20g" panose="02020603020101020101" pitchFamily="18" charset="-127"/>
                <a:ea typeface="HG꼬딕씨_Pro 20g"/>
              </a:rPr>
              <a:t>fw</a:t>
            </a:r>
            <a:endParaRPr lang="ko-KR" altLang="en-US" err="1">
              <a:latin typeface="HG꼬딕씨_Pro 20g" panose="02020603020101020101" pitchFamily="18" charset="-127"/>
              <a:ea typeface="HG꼬딕씨_Pro 20g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B8C66-0311-12B0-DF9C-C7EC331A86C9}"/>
              </a:ext>
            </a:extLst>
          </p:cNvPr>
          <p:cNvSpPr/>
          <p:nvPr/>
        </p:nvSpPr>
        <p:spPr>
          <a:xfrm>
            <a:off x="0" y="0"/>
            <a:ext cx="12192000" cy="4164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ko-KR" altLang="en-US" sz="1800" b="0" i="0" u="none" strike="noStrike" kern="1200" cap="none" spc="0" normalizeH="0" baseline="0" noProof="0">
              <a:solidFill>
                <a:prstClr val="white"/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85D9E-5ABB-9A70-9146-C00D7B982A23}"/>
              </a:ext>
            </a:extLst>
          </p:cNvPr>
          <p:cNvSpPr txBox="1"/>
          <p:nvPr/>
        </p:nvSpPr>
        <p:spPr>
          <a:xfrm>
            <a:off x="1962132" y="45046"/>
            <a:ext cx="5929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/   26SS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시즌 키워드 </a:t>
            </a:r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&amp;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비주얼 정립</a:t>
            </a:r>
          </a:p>
        </p:txBody>
      </p:sp>
      <p:pic>
        <p:nvPicPr>
          <p:cNvPr id="7" name="그림 6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675F78C7-2125-59FC-DD74-B641DB43B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6" b="35116"/>
          <a:stretch/>
        </p:blipFill>
        <p:spPr>
          <a:xfrm>
            <a:off x="139960" y="0"/>
            <a:ext cx="1960911" cy="412678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4CE6AC4-B57F-95E3-8160-3D3C9744E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390" y="1458147"/>
            <a:ext cx="1995727" cy="25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1AC868C9-2845-52A7-3DA9-D081188DE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06" y="1463058"/>
            <a:ext cx="2022103" cy="253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사람, 의류, 야외, 운동 경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EA8E35-CE76-B914-B6D0-857C9A3FB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" y="1457338"/>
            <a:ext cx="2018139" cy="25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사람, 건물, 신발류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F3E5B4-578D-8EF8-6ABC-1E75B78F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585" r="6072" b="-585"/>
          <a:stretch>
            <a:fillRect/>
          </a:stretch>
        </p:blipFill>
        <p:spPr bwMode="auto">
          <a:xfrm>
            <a:off x="6234705" y="1461233"/>
            <a:ext cx="1839534" cy="253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사람, 의류, 가구, 패션 액세서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4C5383-4960-BB8D-C9D9-8D670AED2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365" y="1461033"/>
            <a:ext cx="1996809" cy="252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사람, 의류, 건물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A7E01-65C9-E738-6FB0-A21EEA082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615" y="1458148"/>
            <a:ext cx="1995726" cy="25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14381A4-6A5B-2D1F-528F-867EB2559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23" y="4091530"/>
            <a:ext cx="2040550" cy="25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425F30F-8C8C-D5A1-6EC7-B68902263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657" y="4091530"/>
            <a:ext cx="2040550" cy="25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AB993841-1837-FD06-9168-4CD82C5E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" t="-306" r="7690" b="-14"/>
          <a:stretch>
            <a:fillRect/>
          </a:stretch>
        </p:blipFill>
        <p:spPr bwMode="auto">
          <a:xfrm>
            <a:off x="10027125" y="4071904"/>
            <a:ext cx="1726897" cy="257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사람, 의류, 건물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86EA50-30AC-A96E-5C51-C8A9CDAFB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80" y="4088358"/>
            <a:ext cx="2040550" cy="256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 descr="의류, 신발류, 사람, 재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566404-6444-1985-9EB5-FF78BCFE89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228" y="4096561"/>
            <a:ext cx="1846730" cy="2564119"/>
          </a:xfrm>
          <a:prstGeom prst="rect">
            <a:avLst/>
          </a:prstGeom>
        </p:spPr>
      </p:pic>
      <p:pic>
        <p:nvPicPr>
          <p:cNvPr id="24" name="그림 23" descr="사람, 의류, 신발류, 허벅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62AA38-AA06-CF7C-DC38-EA2649EEF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6995" y="4097378"/>
            <a:ext cx="1757294" cy="2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8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59E4-5A6B-1A32-356F-B2F4A977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23">
            <a:extLst>
              <a:ext uri="{FF2B5EF4-FFF2-40B4-BE49-F238E27FC236}">
                <a16:creationId xmlns:a16="http://schemas.microsoft.com/office/drawing/2014/main" id="{883AEF1C-51D8-599E-7659-478AF5938F9E}"/>
              </a:ext>
            </a:extLst>
          </p:cNvPr>
          <p:cNvSpPr/>
          <p:nvPr/>
        </p:nvSpPr>
        <p:spPr>
          <a:xfrm rot="5400000">
            <a:off x="-92948" y="593167"/>
            <a:ext cx="303929" cy="139962"/>
          </a:xfrm>
          <a:prstGeom prst="triangl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HG꼬딕씨_Pro 40g" panose="02020603020101020101" pitchFamily="18" charset="-127"/>
              <a:ea typeface="HG꼬딕씨_Pro 40g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0658F384-EF51-744D-641F-56E6A4B5A753}"/>
              </a:ext>
            </a:extLst>
          </p:cNvPr>
          <p:cNvSpPr txBox="1"/>
          <p:nvPr/>
        </p:nvSpPr>
        <p:spPr>
          <a:xfrm>
            <a:off x="231440" y="512334"/>
            <a:ext cx="6732777" cy="27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lnSpc>
                <a:spcPts val="2200"/>
              </a:lnSpc>
              <a:spcBef>
                <a:spcPts val="100"/>
              </a:spcBef>
              <a:defRPr>
                <a:solidFill>
                  <a:srgbClr val="D32B3B"/>
                </a:solidFill>
                <a:latin typeface="Futura PT Bold"/>
                <a:ea typeface="Futura PT Bold"/>
                <a:cs typeface="Futura PT Bold"/>
                <a:sym typeface="Futura PT Bold"/>
              </a:defRPr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  <a:cs typeface="Pretendard Black" panose="02000A03000000020004" pitchFamily="50" charset="-127"/>
              </a:rPr>
              <a:t>타겟 경쟁사 현황 리서치</a:t>
            </a:r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HG꼬딕씨_Pro 60g" panose="02020603020101020101" pitchFamily="18" charset="-127"/>
              <a:ea typeface="HG꼬딕씨_Pro 60g" panose="0202060302010102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9F10CF-0720-F6A8-442F-1AD4B9EA2AB8}"/>
              </a:ext>
            </a:extLst>
          </p:cNvPr>
          <p:cNvSpPr txBox="1"/>
          <p:nvPr/>
        </p:nvSpPr>
        <p:spPr>
          <a:xfrm>
            <a:off x="231440" y="818504"/>
            <a:ext cx="16736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latin typeface="HG꼬딕씨_Pro 20g" panose="02020603020101020101" pitchFamily="18" charset="-127"/>
                <a:ea typeface="HG꼬딕씨_Pro 20g"/>
              </a:rPr>
              <a:t>#sporty&amp;rich ss</a:t>
            </a:r>
            <a:endParaRPr lang="ko-KR" altLang="en-US">
              <a:latin typeface="HG꼬딕씨_Pro 20g" panose="02020603020101020101" pitchFamily="18" charset="-127"/>
              <a:ea typeface="HG꼬딕씨_Pro 20g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803E04-0754-D8BD-9C48-463F4D976B85}"/>
              </a:ext>
            </a:extLst>
          </p:cNvPr>
          <p:cNvSpPr/>
          <p:nvPr/>
        </p:nvSpPr>
        <p:spPr>
          <a:xfrm>
            <a:off x="0" y="0"/>
            <a:ext cx="12192000" cy="4164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ko-KR" altLang="en-US" sz="1800" b="0" i="0" u="none" strike="noStrike" kern="1200" cap="none" spc="0" normalizeH="0" baseline="0" noProof="0">
              <a:solidFill>
                <a:prstClr val="white"/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AF1EA-36EA-6D70-4FC7-295F82DA14CB}"/>
              </a:ext>
            </a:extLst>
          </p:cNvPr>
          <p:cNvSpPr txBox="1"/>
          <p:nvPr/>
        </p:nvSpPr>
        <p:spPr>
          <a:xfrm>
            <a:off x="1962132" y="45046"/>
            <a:ext cx="5929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/   26SS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시즌 키워드 </a:t>
            </a:r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&amp;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비주얼 정립</a:t>
            </a:r>
          </a:p>
        </p:txBody>
      </p:sp>
      <p:pic>
        <p:nvPicPr>
          <p:cNvPr id="11" name="그림 10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4D16DBA2-1C0F-7E04-36C4-5FB39A724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6" b="35116"/>
          <a:stretch/>
        </p:blipFill>
        <p:spPr>
          <a:xfrm>
            <a:off x="139960" y="0"/>
            <a:ext cx="1960911" cy="41267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93AF8F6-D37E-CB39-56CA-B7043346D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3" t="-87" r="-1408" b="542"/>
          <a:stretch>
            <a:fillRect/>
          </a:stretch>
        </p:blipFill>
        <p:spPr bwMode="auto">
          <a:xfrm>
            <a:off x="67197" y="4087239"/>
            <a:ext cx="1648509" cy="25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A80CBA8E-FF0E-CEC4-3ACF-CC3E9C50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7" y="4087364"/>
            <a:ext cx="1713862" cy="258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4926C90C-AB47-C09B-74E8-8F624FAB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585" y="1410570"/>
            <a:ext cx="1713862" cy="258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야외, 스포츠, 사람, 테니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29FE2A-CB46-DC4B-F0D6-8B679F3BC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07" y="4087450"/>
            <a:ext cx="1948337" cy="2585155"/>
          </a:xfrm>
          <a:prstGeom prst="rect">
            <a:avLst/>
          </a:prstGeom>
        </p:spPr>
      </p:pic>
      <p:pic>
        <p:nvPicPr>
          <p:cNvPr id="3" name="그림 2" descr="의류, 사람, 패션 액세서리, 핸드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C47B62-B45C-A359-8184-A7EE20495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076" y="1410821"/>
            <a:ext cx="1640863" cy="2562099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78520199-F1EE-ED6B-954D-A60716E3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742" y="1408655"/>
            <a:ext cx="2059152" cy="256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사람, 의류, 인간의 얼굴, 거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392595-308F-FE22-3206-3811765882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46" y="1415921"/>
            <a:ext cx="1645894" cy="2555602"/>
          </a:xfrm>
          <a:prstGeom prst="rect">
            <a:avLst/>
          </a:prstGeom>
        </p:spPr>
      </p:pic>
      <p:pic>
        <p:nvPicPr>
          <p:cNvPr id="21" name="그림 20" descr="사람, 야외, 패션 액세서리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0B78F1-F828-B032-56DC-4C1A53A644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40" y="1419247"/>
            <a:ext cx="1682589" cy="2566306"/>
          </a:xfrm>
          <a:prstGeom prst="rect">
            <a:avLst/>
          </a:prstGeom>
        </p:spPr>
      </p:pic>
      <p:pic>
        <p:nvPicPr>
          <p:cNvPr id="23" name="그림 22" descr="사람, 인간의 얼굴, 패션 액세서리, 소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8060EE-37F1-5A19-8F3C-3234A547D4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0285" y="1410260"/>
            <a:ext cx="1923490" cy="2569509"/>
          </a:xfrm>
          <a:prstGeom prst="rect">
            <a:avLst/>
          </a:prstGeom>
        </p:spPr>
      </p:pic>
      <p:pic>
        <p:nvPicPr>
          <p:cNvPr id="25" name="Picture 2" descr="포함된 내용: sporty and rich campaign">
            <a:extLst>
              <a:ext uri="{FF2B5EF4-FFF2-40B4-BE49-F238E27FC236}">
                <a16:creationId xmlns:a16="http://schemas.microsoft.com/office/drawing/2014/main" id="{FC8E9CC4-BF89-653F-A131-B1E0A3AE0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1" t="156" r="18509" b="739"/>
          <a:stretch>
            <a:fillRect/>
          </a:stretch>
        </p:blipFill>
        <p:spPr bwMode="auto">
          <a:xfrm>
            <a:off x="5431656" y="4087708"/>
            <a:ext cx="1687760" cy="254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70B48D26-2487-289C-A6A6-7DBD30F28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495" y="4098067"/>
            <a:ext cx="1699150" cy="257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3C25F83E-C93E-B424-B934-D1E30057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7" t="627" r="10788" b="-451"/>
          <a:stretch>
            <a:fillRect/>
          </a:stretch>
        </p:blipFill>
        <p:spPr bwMode="auto">
          <a:xfrm>
            <a:off x="10632162" y="4086862"/>
            <a:ext cx="1309160" cy="256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>
            <a:extLst>
              <a:ext uri="{FF2B5EF4-FFF2-40B4-BE49-F238E27FC236}">
                <a16:creationId xmlns:a16="http://schemas.microsoft.com/office/drawing/2014/main" id="{3ACB905D-77FC-25AA-956E-C8DE1B4B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36" y="4091507"/>
            <a:ext cx="1690961" cy="255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57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DD169-3B1F-C366-DB9D-F516F50B6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23">
            <a:extLst>
              <a:ext uri="{FF2B5EF4-FFF2-40B4-BE49-F238E27FC236}">
                <a16:creationId xmlns:a16="http://schemas.microsoft.com/office/drawing/2014/main" id="{8C6B508B-4985-B782-D77B-8B23705A26C1}"/>
              </a:ext>
            </a:extLst>
          </p:cNvPr>
          <p:cNvSpPr/>
          <p:nvPr/>
        </p:nvSpPr>
        <p:spPr>
          <a:xfrm rot="5400000">
            <a:off x="-92948" y="593167"/>
            <a:ext cx="303929" cy="139962"/>
          </a:xfrm>
          <a:prstGeom prst="triangl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HG꼬딕씨_Pro 40g" panose="02020603020101020101" pitchFamily="18" charset="-127"/>
              <a:ea typeface="HG꼬딕씨_Pro 40g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A0C17A00-ED96-8B61-280A-7650DD14CF5C}"/>
              </a:ext>
            </a:extLst>
          </p:cNvPr>
          <p:cNvSpPr txBox="1"/>
          <p:nvPr/>
        </p:nvSpPr>
        <p:spPr>
          <a:xfrm>
            <a:off x="231440" y="512334"/>
            <a:ext cx="6732777" cy="27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lnSpc>
                <a:spcPts val="2200"/>
              </a:lnSpc>
              <a:spcBef>
                <a:spcPts val="100"/>
              </a:spcBef>
              <a:defRPr>
                <a:solidFill>
                  <a:srgbClr val="D32B3B"/>
                </a:solidFill>
                <a:latin typeface="Futura PT Bold"/>
                <a:ea typeface="Futura PT Bold"/>
                <a:cs typeface="Futura PT Bold"/>
                <a:sym typeface="Futura PT Bold"/>
              </a:defRPr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  <a:cs typeface="Pretendard Black" panose="02000A03000000020004" pitchFamily="50" charset="-127"/>
              </a:rPr>
              <a:t>타겟 경쟁사 현황 리서치</a:t>
            </a:r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HG꼬딕씨_Pro 60g" panose="02020603020101020101" pitchFamily="18" charset="-127"/>
              <a:ea typeface="HG꼬딕씨_Pro 60g" panose="0202060302010102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B0C30-CA10-B674-711F-2DFD328ECA04}"/>
              </a:ext>
            </a:extLst>
          </p:cNvPr>
          <p:cNvSpPr txBox="1"/>
          <p:nvPr/>
        </p:nvSpPr>
        <p:spPr>
          <a:xfrm>
            <a:off x="231440" y="818504"/>
            <a:ext cx="168007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latin typeface="HG꼬딕씨_Pro 20g" panose="02020603020101020101" pitchFamily="18" charset="-127"/>
                <a:ea typeface="HG꼬딕씨_Pro 20g"/>
              </a:rPr>
              <a:t>#sporty&amp;rich </a:t>
            </a:r>
            <a:r>
              <a:rPr lang="en-US" altLang="ko-KR" err="1">
                <a:latin typeface="HG꼬딕씨_Pro 20g" panose="02020603020101020101" pitchFamily="18" charset="-127"/>
                <a:ea typeface="HG꼬딕씨_Pro 20g"/>
              </a:rPr>
              <a:t>fw</a:t>
            </a:r>
            <a:endParaRPr lang="ko-KR" altLang="en-US" err="1">
              <a:latin typeface="HG꼬딕씨_Pro 20g" panose="02020603020101020101" pitchFamily="18" charset="-127"/>
              <a:ea typeface="HG꼬딕씨_Pro 20g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697353-8BBF-9055-3034-069D00CA8E6A}"/>
              </a:ext>
            </a:extLst>
          </p:cNvPr>
          <p:cNvSpPr/>
          <p:nvPr/>
        </p:nvSpPr>
        <p:spPr>
          <a:xfrm>
            <a:off x="0" y="0"/>
            <a:ext cx="12192000" cy="4164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ko-KR" altLang="en-US" sz="1800" b="0" i="0" u="none" strike="noStrike" kern="1200" cap="none" spc="0" normalizeH="0" baseline="0" noProof="0">
              <a:solidFill>
                <a:prstClr val="white"/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A6FA5-29D0-6CD9-F12F-9F43E99CBD00}"/>
              </a:ext>
            </a:extLst>
          </p:cNvPr>
          <p:cNvSpPr txBox="1"/>
          <p:nvPr/>
        </p:nvSpPr>
        <p:spPr>
          <a:xfrm>
            <a:off x="1962132" y="45046"/>
            <a:ext cx="5929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/   26SS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시즌 키워드 </a:t>
            </a:r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&amp;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비주얼 정립</a:t>
            </a:r>
          </a:p>
        </p:txBody>
      </p:sp>
      <p:pic>
        <p:nvPicPr>
          <p:cNvPr id="11" name="그림 10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953DF45F-73B6-6838-3B1A-06F4541D7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6" b="35116"/>
          <a:stretch/>
        </p:blipFill>
        <p:spPr>
          <a:xfrm>
            <a:off x="139960" y="0"/>
            <a:ext cx="1960911" cy="41267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81E5E14-3912-FFD1-CD80-A25BE319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8" y="4031521"/>
            <a:ext cx="1969893" cy="24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5F75E75-B7CD-4359-5F78-EA4CBE1D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94" y="4028134"/>
            <a:ext cx="1632457" cy="24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8878B569-9A62-6D46-D46C-6499F230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41" y="4029110"/>
            <a:ext cx="1632457" cy="24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사람, 의류, 자동차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1B58BF-144B-7AA4-E8C4-5D9B0CD39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545" y="1492476"/>
            <a:ext cx="1858552" cy="2468622"/>
          </a:xfrm>
          <a:prstGeom prst="rect">
            <a:avLst/>
          </a:prstGeom>
        </p:spPr>
      </p:pic>
      <p:pic>
        <p:nvPicPr>
          <p:cNvPr id="4" name="그림 3" descr="사람, 의류, 차량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4AF0D2-84F2-FE13-0ACA-5A0E70F01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3957" y="1496581"/>
            <a:ext cx="1839737" cy="245921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B759E1-3BC2-3738-D52A-7EC5A0480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"/>
          <a:stretch>
            <a:fillRect/>
          </a:stretch>
        </p:blipFill>
        <p:spPr bwMode="auto">
          <a:xfrm>
            <a:off x="5672200" y="4032260"/>
            <a:ext cx="1953788" cy="24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47BB0E03-B806-57F0-B2A2-6BDA19220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9"/>
          <a:stretch>
            <a:fillRect/>
          </a:stretch>
        </p:blipFill>
        <p:spPr bwMode="auto">
          <a:xfrm>
            <a:off x="2125087" y="4033083"/>
            <a:ext cx="1858552" cy="246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2" descr="의류, 사람, 신발류, 병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67FE50-8375-1A83-1413-99E32556D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112" y="4031189"/>
            <a:ext cx="2057999" cy="24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사람, 신발류, 야외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48E827-FCF3-9557-DF7D-066FB22C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5" y="1498769"/>
            <a:ext cx="1631449" cy="24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58FA7067-28E6-F225-7092-B23D283A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118" y="1489018"/>
            <a:ext cx="1632330" cy="245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4">
            <a:extLst>
              <a:ext uri="{FF2B5EF4-FFF2-40B4-BE49-F238E27FC236}">
                <a16:creationId xmlns:a16="http://schemas.microsoft.com/office/drawing/2014/main" id="{E94149A8-7462-3E72-BB8D-632E2486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8" t="386" r="-1466" b="259"/>
          <a:stretch>
            <a:fillRect/>
          </a:stretch>
        </p:blipFill>
        <p:spPr bwMode="auto">
          <a:xfrm>
            <a:off x="8978991" y="1478692"/>
            <a:ext cx="1392360" cy="245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70525419-8915-7A98-5163-F0F557C5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923" y="1487745"/>
            <a:ext cx="1732301" cy="24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패션 액세서리, 사람, 의류, 핸드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738F34-807E-9481-9AD1-0034D732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370" y="1481528"/>
            <a:ext cx="1661638" cy="24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79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AE77-E2CC-64B2-44B4-BEC2A025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23">
            <a:extLst>
              <a:ext uri="{FF2B5EF4-FFF2-40B4-BE49-F238E27FC236}">
                <a16:creationId xmlns:a16="http://schemas.microsoft.com/office/drawing/2014/main" id="{6E062D20-A019-96C6-D194-E5C8C914D037}"/>
              </a:ext>
            </a:extLst>
          </p:cNvPr>
          <p:cNvSpPr/>
          <p:nvPr/>
        </p:nvSpPr>
        <p:spPr>
          <a:xfrm rot="5400000">
            <a:off x="-92948" y="593167"/>
            <a:ext cx="303929" cy="139962"/>
          </a:xfrm>
          <a:prstGeom prst="triangl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HG꼬딕씨_Pro 40g" panose="02020603020101020101" pitchFamily="18" charset="-127"/>
              <a:ea typeface="HG꼬딕씨_Pro 40g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7DFB259E-996D-44D5-0E4A-EFA3E633938E}"/>
              </a:ext>
            </a:extLst>
          </p:cNvPr>
          <p:cNvSpPr txBox="1"/>
          <p:nvPr/>
        </p:nvSpPr>
        <p:spPr>
          <a:xfrm>
            <a:off x="231440" y="512334"/>
            <a:ext cx="6732777" cy="27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lnSpc>
                <a:spcPts val="2200"/>
              </a:lnSpc>
              <a:spcBef>
                <a:spcPts val="100"/>
              </a:spcBef>
              <a:defRPr>
                <a:solidFill>
                  <a:srgbClr val="D32B3B"/>
                </a:solidFill>
                <a:latin typeface="Futura PT Bold"/>
                <a:ea typeface="Futura PT Bold"/>
                <a:cs typeface="Futura PT Bold"/>
                <a:sym typeface="Futura PT Bold"/>
              </a:defRPr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  <a:cs typeface="Pretendard Black" panose="02000A03000000020004" pitchFamily="50" charset="-127"/>
              </a:rPr>
              <a:t>타겟 경쟁사 현황 리서치</a:t>
            </a:r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HG꼬딕씨_Pro 60g" panose="02020603020101020101" pitchFamily="18" charset="-127"/>
              <a:ea typeface="HG꼬딕씨_Pro 60g" panose="0202060302010102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D0528-D38B-04B9-F45C-E9FE23912598}"/>
              </a:ext>
            </a:extLst>
          </p:cNvPr>
          <p:cNvSpPr txBox="1"/>
          <p:nvPr/>
        </p:nvSpPr>
        <p:spPr>
          <a:xfrm>
            <a:off x="231440" y="818504"/>
            <a:ext cx="168341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latin typeface="HG꼬딕씨_Pro 20g" panose="02020603020101020101" pitchFamily="18" charset="-127"/>
                <a:ea typeface="HG꼬딕씨_Pro 20g"/>
              </a:rPr>
              <a:t>#skims ss / </a:t>
            </a:r>
            <a:r>
              <a:rPr lang="en-US" altLang="ko-KR" err="1">
                <a:latin typeface="HG꼬딕씨_Pro 20g" panose="02020603020101020101" pitchFamily="18" charset="-127"/>
                <a:ea typeface="HG꼬딕씨_Pro 20g"/>
              </a:rPr>
              <a:t>fw</a:t>
            </a:r>
            <a:endParaRPr lang="ko-KR" altLang="en-US" err="1">
              <a:latin typeface="HG꼬딕씨_Pro 20g" panose="02020603020101020101" pitchFamily="18" charset="-127"/>
              <a:ea typeface="HG꼬딕씨_Pro 20g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12F5AC-E73E-1DA2-E442-21D2BD108141}"/>
              </a:ext>
            </a:extLst>
          </p:cNvPr>
          <p:cNvSpPr/>
          <p:nvPr/>
        </p:nvSpPr>
        <p:spPr>
          <a:xfrm>
            <a:off x="0" y="0"/>
            <a:ext cx="12192000" cy="4164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ko-KR" altLang="en-US" sz="1800" b="0" i="0" u="none" strike="noStrike" kern="1200" cap="none" spc="0" normalizeH="0" baseline="0" noProof="0">
              <a:solidFill>
                <a:prstClr val="white"/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304D2-F99B-2342-A766-2742D7111647}"/>
              </a:ext>
            </a:extLst>
          </p:cNvPr>
          <p:cNvSpPr txBox="1"/>
          <p:nvPr/>
        </p:nvSpPr>
        <p:spPr>
          <a:xfrm>
            <a:off x="1962132" y="45046"/>
            <a:ext cx="5929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/   26SS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시즌 키워드 </a:t>
            </a:r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&amp;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비주얼 정립</a:t>
            </a:r>
          </a:p>
        </p:txBody>
      </p:sp>
      <p:pic>
        <p:nvPicPr>
          <p:cNvPr id="11" name="그림 10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7FBDB9F2-8801-FA44-755E-68E760C53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6" b="35116"/>
          <a:stretch/>
        </p:blipFill>
        <p:spPr>
          <a:xfrm>
            <a:off x="139960" y="0"/>
            <a:ext cx="1960911" cy="412678"/>
          </a:xfrm>
          <a:prstGeom prst="rect">
            <a:avLst/>
          </a:prstGeom>
        </p:spPr>
      </p:pic>
      <p:pic>
        <p:nvPicPr>
          <p:cNvPr id="12" name="그림 11" descr="사람, 의류, 신발류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CE61B2-E9EE-F8F4-9F55-E563AC25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604" y="1351274"/>
            <a:ext cx="1896534" cy="2612483"/>
          </a:xfrm>
          <a:prstGeom prst="rect">
            <a:avLst/>
          </a:prstGeom>
        </p:spPr>
      </p:pic>
      <p:pic>
        <p:nvPicPr>
          <p:cNvPr id="13" name="그림 12" descr="의류, 사람, 신발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68A5E2-9D3F-1F22-0BD4-14D7F699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521" y="1361858"/>
            <a:ext cx="1468696" cy="2601383"/>
          </a:xfrm>
          <a:prstGeom prst="rect">
            <a:avLst/>
          </a:prstGeom>
        </p:spPr>
      </p:pic>
      <p:pic>
        <p:nvPicPr>
          <p:cNvPr id="14" name="그림 13" descr="스토리 핀 이미지">
            <a:extLst>
              <a:ext uri="{FF2B5EF4-FFF2-40B4-BE49-F238E27FC236}">
                <a16:creationId xmlns:a16="http://schemas.microsoft.com/office/drawing/2014/main" id="{05F13BFA-2EB7-D3C9-369C-7EDCC35CC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805" y="1355319"/>
            <a:ext cx="1642535" cy="2601384"/>
          </a:xfrm>
          <a:prstGeom prst="rect">
            <a:avLst/>
          </a:prstGeom>
        </p:spPr>
      </p:pic>
      <p:pic>
        <p:nvPicPr>
          <p:cNvPr id="19" name="그림 18" descr="사람, 허리, 어깨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12BCAC-C165-E14E-4C62-235A5C492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26" y="1347382"/>
            <a:ext cx="1649942" cy="2606675"/>
          </a:xfrm>
          <a:prstGeom prst="rect">
            <a:avLst/>
          </a:prstGeom>
        </p:spPr>
      </p:pic>
      <p:pic>
        <p:nvPicPr>
          <p:cNvPr id="2" name="그림 1" descr="Pin by teresa colbert on Things to Wear | Cute outfits, Casual outfits,  Clothes">
            <a:extLst>
              <a:ext uri="{FF2B5EF4-FFF2-40B4-BE49-F238E27FC236}">
                <a16:creationId xmlns:a16="http://schemas.microsoft.com/office/drawing/2014/main" id="{97DC50C0-7DDC-E67E-D42D-171B94C0D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6701" y="7103623"/>
            <a:ext cx="1705398" cy="2611967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DE94F4-AADD-EC9B-5F43-91977F7A2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79" y="1355319"/>
            <a:ext cx="1460820" cy="26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포함된 내용: Hailey Bieber Street Style Inspiration">
            <a:extLst>
              <a:ext uri="{FF2B5EF4-FFF2-40B4-BE49-F238E27FC236}">
                <a16:creationId xmlns:a16="http://schemas.microsoft.com/office/drawing/2014/main" id="{A15AADA8-DD6D-3287-C878-925CFCE3B7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6013" y="1352332"/>
            <a:ext cx="1835150" cy="2610909"/>
          </a:xfrm>
          <a:prstGeom prst="rect">
            <a:avLst/>
          </a:prstGeom>
        </p:spPr>
      </p:pic>
      <p:pic>
        <p:nvPicPr>
          <p:cNvPr id="20" name="그림 19" descr="사람, 의류, 인간의 얼굴, 바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C54C54-49D9-7B32-D502-D45005F18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7082" y="7103623"/>
            <a:ext cx="1458111" cy="2611966"/>
          </a:xfrm>
          <a:prstGeom prst="rect">
            <a:avLst/>
          </a:prstGeom>
        </p:spPr>
      </p:pic>
      <p:pic>
        <p:nvPicPr>
          <p:cNvPr id="21" name="그림 20" descr="스토리 핀 이미지">
            <a:extLst>
              <a:ext uri="{FF2B5EF4-FFF2-40B4-BE49-F238E27FC236}">
                <a16:creationId xmlns:a16="http://schemas.microsoft.com/office/drawing/2014/main" id="{3649F6FD-8B00-AC99-CF6E-0122E768A7E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982" t="20942" r="16520"/>
          <a:stretch>
            <a:fillRect/>
          </a:stretch>
        </p:blipFill>
        <p:spPr>
          <a:xfrm>
            <a:off x="3076503" y="7110524"/>
            <a:ext cx="1758310" cy="2605066"/>
          </a:xfrm>
          <a:prstGeom prst="rect">
            <a:avLst/>
          </a:prstGeom>
        </p:spPr>
      </p:pic>
      <p:pic>
        <p:nvPicPr>
          <p:cNvPr id="22" name="그림 21" descr="사람, 의류, 야외,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665327-82D1-B7D8-325A-FFD7CCC482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6339" y="1355319"/>
            <a:ext cx="1359076" cy="2611966"/>
          </a:xfrm>
          <a:prstGeom prst="rect">
            <a:avLst/>
          </a:prstGeom>
        </p:spPr>
      </p:pic>
      <p:pic>
        <p:nvPicPr>
          <p:cNvPr id="3" name="그림 2" descr="사람, 의류, 칼라, 소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D1F8A2-EBB1-005C-8141-A24F90907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1968" y="4005792"/>
            <a:ext cx="1462745" cy="2601384"/>
          </a:xfrm>
          <a:prstGeom prst="rect">
            <a:avLst/>
          </a:prstGeom>
        </p:spPr>
      </p:pic>
      <p:pic>
        <p:nvPicPr>
          <p:cNvPr id="23" name="그림 22" descr="사람, 신발류, 건물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827F55-1A20-10BE-BBC3-731085C5301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0663" r="13928"/>
          <a:stretch>
            <a:fillRect/>
          </a:stretch>
        </p:blipFill>
        <p:spPr>
          <a:xfrm>
            <a:off x="6865371" y="4000500"/>
            <a:ext cx="1661584" cy="2613026"/>
          </a:xfrm>
          <a:prstGeom prst="rect">
            <a:avLst/>
          </a:prstGeom>
        </p:spPr>
      </p:pic>
      <p:pic>
        <p:nvPicPr>
          <p:cNvPr id="24" name="그림 23" descr="사람, 의류, 바지, 신발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6F6EB5-D927-483C-8DC8-64A5CAB974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708" y="4006851"/>
            <a:ext cx="1615029" cy="2606675"/>
          </a:xfrm>
          <a:prstGeom prst="rect">
            <a:avLst/>
          </a:prstGeom>
        </p:spPr>
      </p:pic>
      <p:pic>
        <p:nvPicPr>
          <p:cNvPr id="26" name="그림 25" descr="Grey Hoodie And Sweatpants + Grey Hoodie Dependable With Red Hood">
            <a:extLst>
              <a:ext uri="{FF2B5EF4-FFF2-40B4-BE49-F238E27FC236}">
                <a16:creationId xmlns:a16="http://schemas.microsoft.com/office/drawing/2014/main" id="{1A3D9E82-7E7A-E44F-02A0-0A6635685D2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1696" r="7130"/>
          <a:stretch>
            <a:fillRect/>
          </a:stretch>
        </p:blipFill>
        <p:spPr>
          <a:xfrm>
            <a:off x="5259464" y="4007514"/>
            <a:ext cx="1567715" cy="2606012"/>
          </a:xfrm>
          <a:prstGeom prst="rect">
            <a:avLst/>
          </a:prstGeom>
        </p:spPr>
      </p:pic>
      <p:pic>
        <p:nvPicPr>
          <p:cNvPr id="28" name="그림 27" descr="사람, 의류, 패션 액세서리, 핸드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2E7673-8A51-9C60-AB57-03F7667776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72905" y="4000500"/>
            <a:ext cx="1748367" cy="2611967"/>
          </a:xfrm>
          <a:prstGeom prst="rect">
            <a:avLst/>
          </a:prstGeom>
        </p:spPr>
      </p:pic>
      <p:pic>
        <p:nvPicPr>
          <p:cNvPr id="30" name="그림 29" descr="Discover 140 F A S H I O N ideas on this Pinterest board | how to wear,  cute outfits, fashion and more">
            <a:extLst>
              <a:ext uri="{FF2B5EF4-FFF2-40B4-BE49-F238E27FC236}">
                <a16:creationId xmlns:a16="http://schemas.microsoft.com/office/drawing/2014/main" id="{573F7B94-ED45-A06A-CDC3-4E4565632D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65147" y="4001559"/>
            <a:ext cx="1647275" cy="2611967"/>
          </a:xfrm>
          <a:prstGeom prst="rect">
            <a:avLst/>
          </a:prstGeom>
        </p:spPr>
      </p:pic>
      <p:pic>
        <p:nvPicPr>
          <p:cNvPr id="31" name="그림 30" descr="사람, 인간의 얼굴, 의류, 선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87C70D-FF7B-A673-E932-8846A9901033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12609" r="9030"/>
          <a:stretch>
            <a:fillRect/>
          </a:stretch>
        </p:blipFill>
        <p:spPr>
          <a:xfrm>
            <a:off x="10250614" y="3996667"/>
            <a:ext cx="1567715" cy="261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1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8A56F-9FCA-B25E-8A30-AD047CE22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23">
            <a:extLst>
              <a:ext uri="{FF2B5EF4-FFF2-40B4-BE49-F238E27FC236}">
                <a16:creationId xmlns:a16="http://schemas.microsoft.com/office/drawing/2014/main" id="{7EA06AD6-50DB-142A-F3A5-18DE69D0887A}"/>
              </a:ext>
            </a:extLst>
          </p:cNvPr>
          <p:cNvSpPr/>
          <p:nvPr/>
        </p:nvSpPr>
        <p:spPr>
          <a:xfrm rot="5400000">
            <a:off x="-92948" y="593167"/>
            <a:ext cx="303929" cy="139962"/>
          </a:xfrm>
          <a:prstGeom prst="triangl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HG꼬딕씨_Pro 40g" panose="02020603020101020101" pitchFamily="18" charset="-127"/>
              <a:ea typeface="HG꼬딕씨_Pro 40g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83EFB7A2-0EAE-9967-AA49-72264A507ABB}"/>
              </a:ext>
            </a:extLst>
          </p:cNvPr>
          <p:cNvSpPr txBox="1"/>
          <p:nvPr/>
        </p:nvSpPr>
        <p:spPr>
          <a:xfrm>
            <a:off x="231440" y="512334"/>
            <a:ext cx="6732777" cy="27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lnSpc>
                <a:spcPts val="2200"/>
              </a:lnSpc>
              <a:spcBef>
                <a:spcPts val="100"/>
              </a:spcBef>
              <a:defRPr>
                <a:solidFill>
                  <a:srgbClr val="D32B3B"/>
                </a:solidFill>
                <a:latin typeface="Futura PT Bold"/>
                <a:ea typeface="Futura PT Bold"/>
                <a:cs typeface="Futura PT Bold"/>
                <a:sym typeface="Futura PT Bold"/>
              </a:defRPr>
            </a:pP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  <a:cs typeface="Pretendard Black" panose="02000A03000000020004" pitchFamily="50" charset="-127"/>
              </a:rPr>
              <a:t>타겟 경쟁사 현황 리서치</a:t>
            </a:r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HG꼬딕씨_Pro 60g" panose="02020603020101020101" pitchFamily="18" charset="-127"/>
              <a:ea typeface="HG꼬딕씨_Pro 60g" panose="0202060302010102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60077-CFAA-9AC9-C495-B23EEF8CD448}"/>
              </a:ext>
            </a:extLst>
          </p:cNvPr>
          <p:cNvSpPr txBox="1"/>
          <p:nvPr/>
        </p:nvSpPr>
        <p:spPr>
          <a:xfrm>
            <a:off x="231440" y="818504"/>
            <a:ext cx="162890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latin typeface="HG꼬딕씨_Pro 20g" panose="02020603020101020101" pitchFamily="18" charset="-127"/>
                <a:ea typeface="HG꼬딕씨_Pro 20g"/>
              </a:rPr>
              <a:t>#vuori ss / fw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F00518-50AE-0C72-1599-F361E22FBE1D}"/>
              </a:ext>
            </a:extLst>
          </p:cNvPr>
          <p:cNvSpPr/>
          <p:nvPr/>
        </p:nvSpPr>
        <p:spPr>
          <a:xfrm>
            <a:off x="0" y="0"/>
            <a:ext cx="12192000" cy="4164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ko-KR" altLang="en-US" sz="1800" b="0" i="0" u="none" strike="noStrike" kern="1200" cap="none" spc="0" normalizeH="0" baseline="0" noProof="0">
              <a:solidFill>
                <a:prstClr val="white"/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8B4A3-D813-E7FF-58E6-C18CFF80241C}"/>
              </a:ext>
            </a:extLst>
          </p:cNvPr>
          <p:cNvSpPr txBox="1"/>
          <p:nvPr/>
        </p:nvSpPr>
        <p:spPr>
          <a:xfrm>
            <a:off x="1962132" y="45046"/>
            <a:ext cx="5929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/   26SS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시즌 키워드 </a:t>
            </a:r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&amp;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비주얼 정립</a:t>
            </a:r>
          </a:p>
        </p:txBody>
      </p:sp>
      <p:pic>
        <p:nvPicPr>
          <p:cNvPr id="11" name="그림 10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BC3FDC84-2D60-05A5-9026-D9E558300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6" b="35116"/>
          <a:stretch/>
        </p:blipFill>
        <p:spPr>
          <a:xfrm>
            <a:off x="139960" y="0"/>
            <a:ext cx="1960911" cy="412678"/>
          </a:xfrm>
          <a:prstGeom prst="rect">
            <a:avLst/>
          </a:prstGeom>
        </p:spPr>
      </p:pic>
      <p:pic>
        <p:nvPicPr>
          <p:cNvPr id="2" name="그림 1" descr="사람, 의류, 인간의 얼굴, 앉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8975A1-2540-CCC5-15FC-306CBF515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43" y="1375833"/>
            <a:ext cx="2012950" cy="2444750"/>
          </a:xfrm>
          <a:prstGeom prst="rect">
            <a:avLst/>
          </a:prstGeom>
        </p:spPr>
      </p:pic>
      <p:pic>
        <p:nvPicPr>
          <p:cNvPr id="20" name="그림 19" descr="사람, 의류, 신발류, 허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4B658B-B596-9FC4-9270-AA39057C2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721" y="1375832"/>
            <a:ext cx="1397310" cy="2444751"/>
          </a:xfrm>
          <a:prstGeom prst="rect">
            <a:avLst/>
          </a:prstGeom>
        </p:spPr>
      </p:pic>
      <p:pic>
        <p:nvPicPr>
          <p:cNvPr id="22" name="그림 21" descr="의류, 사람, 스트리트 패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116D23-AFB1-BFA2-9862-E1CF326E4D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28" r="13354"/>
          <a:stretch>
            <a:fillRect/>
          </a:stretch>
        </p:blipFill>
        <p:spPr>
          <a:xfrm>
            <a:off x="5230716" y="1370012"/>
            <a:ext cx="1533341" cy="2455334"/>
          </a:xfrm>
          <a:prstGeom prst="rect">
            <a:avLst/>
          </a:prstGeom>
        </p:spPr>
      </p:pic>
      <p:pic>
        <p:nvPicPr>
          <p:cNvPr id="23" name="그림 22" descr="사람, 하늘, 의류, 바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00FA64-D848-2CF2-D58A-FB35BE1A0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520" y="7296591"/>
            <a:ext cx="2139949" cy="2635250"/>
          </a:xfrm>
          <a:prstGeom prst="rect">
            <a:avLst/>
          </a:prstGeom>
        </p:spPr>
      </p:pic>
      <p:pic>
        <p:nvPicPr>
          <p:cNvPr id="28" name="그림 27" descr="사람, 신발류, 의류, 스트리트 패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353E4C-26B3-24CF-BB55-E75A549F92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729" y="1361061"/>
            <a:ext cx="1397000" cy="2456392"/>
          </a:xfrm>
          <a:prstGeom prst="rect">
            <a:avLst/>
          </a:prstGeom>
        </p:spPr>
      </p:pic>
      <p:pic>
        <p:nvPicPr>
          <p:cNvPr id="12" name="그림 11" descr="사람 1명, 모자, 스포츠웨어 및 텍스트의 이미지일 수 있음">
            <a:extLst>
              <a:ext uri="{FF2B5EF4-FFF2-40B4-BE49-F238E27FC236}">
                <a16:creationId xmlns:a16="http://schemas.microsoft.com/office/drawing/2014/main" id="{4D0E45FB-31F9-EF7B-0E74-0A4A7FDD3C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8867" y="1370012"/>
            <a:ext cx="1929424" cy="2471616"/>
          </a:xfrm>
          <a:prstGeom prst="rect">
            <a:avLst/>
          </a:prstGeom>
        </p:spPr>
      </p:pic>
      <p:pic>
        <p:nvPicPr>
          <p:cNvPr id="13" name="그림 12" descr="의류, 야외, 사람, 잔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799B7B-4215-8B8C-A89B-B92C6FFA8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584" t="-12" r="3582" b="-385"/>
          <a:stretch>
            <a:fillRect/>
          </a:stretch>
        </p:blipFill>
        <p:spPr>
          <a:xfrm>
            <a:off x="10204429" y="1370012"/>
            <a:ext cx="1791203" cy="2474559"/>
          </a:xfrm>
          <a:prstGeom prst="rect">
            <a:avLst/>
          </a:prstGeom>
        </p:spPr>
      </p:pic>
      <p:pic>
        <p:nvPicPr>
          <p:cNvPr id="30" name="그림 29" descr="의류, 사람, 신발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D7D2BB-E78A-6BF0-2A74-EAD80BD05F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7"/>
          <a:stretch>
            <a:fillRect/>
          </a:stretch>
        </p:blipFill>
        <p:spPr>
          <a:xfrm>
            <a:off x="3655703" y="1375304"/>
            <a:ext cx="1533341" cy="2444751"/>
          </a:xfrm>
          <a:prstGeom prst="rect">
            <a:avLst/>
          </a:prstGeom>
        </p:spPr>
      </p:pic>
      <p:pic>
        <p:nvPicPr>
          <p:cNvPr id="15" name="그림 14" descr="하늘, 사람, 의류, 수영복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D6D3BB-223B-6819-FEB8-ADE073F094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r="6196"/>
          <a:stretch>
            <a:fillRect/>
          </a:stretch>
        </p:blipFill>
        <p:spPr>
          <a:xfrm>
            <a:off x="5962988" y="7347203"/>
            <a:ext cx="1928283" cy="2600103"/>
          </a:xfrm>
          <a:prstGeom prst="rect">
            <a:avLst/>
          </a:prstGeom>
        </p:spPr>
      </p:pic>
      <p:pic>
        <p:nvPicPr>
          <p:cNvPr id="17" name="그림 16" descr="사람, 건물, 신발류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188CB6-FDEC-7716-E26F-01B4B5BBF2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0"/>
          <a:stretch>
            <a:fillRect/>
          </a:stretch>
        </p:blipFill>
        <p:spPr>
          <a:xfrm>
            <a:off x="1743012" y="3945322"/>
            <a:ext cx="1533341" cy="2603477"/>
          </a:xfrm>
          <a:prstGeom prst="rect">
            <a:avLst/>
          </a:prstGeom>
        </p:spPr>
      </p:pic>
      <p:pic>
        <p:nvPicPr>
          <p:cNvPr id="33" name="그림 32" descr="사람, 바지, 의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E0F70D-51E5-ECAA-7729-317ED75935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9082" y="3945322"/>
            <a:ext cx="1609555" cy="2603477"/>
          </a:xfrm>
          <a:prstGeom prst="rect">
            <a:avLst/>
          </a:prstGeom>
        </p:spPr>
      </p:pic>
      <p:pic>
        <p:nvPicPr>
          <p:cNvPr id="34" name="그림 33" descr="사람, 의류, 신발류, 바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DB7A5C-ADCF-7CC4-0894-1C13EC85449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0121" r="13973"/>
          <a:stretch>
            <a:fillRect/>
          </a:stretch>
        </p:blipFill>
        <p:spPr>
          <a:xfrm>
            <a:off x="167943" y="3945322"/>
            <a:ext cx="1533341" cy="2603477"/>
          </a:xfrm>
          <a:prstGeom prst="rect">
            <a:avLst/>
          </a:prstGeom>
        </p:spPr>
      </p:pic>
      <p:pic>
        <p:nvPicPr>
          <p:cNvPr id="38" name="그림 37" descr="의류, 사람, 야외, 스트리트 패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704F11-339B-E9C4-1AC0-E6C19495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35"/>
          <a:stretch>
            <a:fillRect/>
          </a:stretch>
        </p:blipFill>
        <p:spPr>
          <a:xfrm>
            <a:off x="4991366" y="3945322"/>
            <a:ext cx="1727180" cy="2603477"/>
          </a:xfrm>
          <a:prstGeom prst="rect">
            <a:avLst/>
          </a:prstGeom>
        </p:spPr>
      </p:pic>
      <p:pic>
        <p:nvPicPr>
          <p:cNvPr id="40" name="그림 39" descr="야외, 의류, 자동차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C48967-F17B-7DF7-833C-D7492E6990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4" t="16019" r="21684" b="1228"/>
          <a:stretch>
            <a:fillRect/>
          </a:stretch>
        </p:blipFill>
        <p:spPr>
          <a:xfrm>
            <a:off x="6771275" y="3945322"/>
            <a:ext cx="1532606" cy="2587592"/>
          </a:xfrm>
          <a:prstGeom prst="rect">
            <a:avLst/>
          </a:prstGeom>
        </p:spPr>
      </p:pic>
      <p:pic>
        <p:nvPicPr>
          <p:cNvPr id="46" name="그림 45" descr="사람, 의류, 야외, 스트리트 패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FC3ECE-AADD-82D8-1519-728BC35B7C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73"/>
          <a:stretch>
            <a:fillRect/>
          </a:stretch>
        </p:blipFill>
        <p:spPr>
          <a:xfrm>
            <a:off x="8356610" y="3945322"/>
            <a:ext cx="1727180" cy="2603478"/>
          </a:xfrm>
          <a:prstGeom prst="rect">
            <a:avLst/>
          </a:prstGeom>
        </p:spPr>
      </p:pic>
      <p:pic>
        <p:nvPicPr>
          <p:cNvPr id="16" name="그림 15" descr="사람, 인간의 얼굴, 스트리트 패션, 선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FA4E92-53AC-B702-DCA6-509A1C67E8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17"/>
          <a:stretch>
            <a:fillRect/>
          </a:stretch>
        </p:blipFill>
        <p:spPr>
          <a:xfrm>
            <a:off x="10141572" y="3945322"/>
            <a:ext cx="1824153" cy="26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0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F55573-3A30-4662-F845-861D506E1F47}"/>
              </a:ext>
            </a:extLst>
          </p:cNvPr>
          <p:cNvSpPr/>
          <p:nvPr/>
        </p:nvSpPr>
        <p:spPr>
          <a:xfrm>
            <a:off x="0" y="0"/>
            <a:ext cx="12192000" cy="4164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ko-KR" altLang="en-US" sz="1800" b="0" i="0" u="none" strike="noStrike" kern="1200" cap="none" spc="0" normalizeH="0" baseline="0" noProof="0">
              <a:solidFill>
                <a:prstClr val="white"/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pic>
        <p:nvPicPr>
          <p:cNvPr id="5" name="그림 4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989B854F-DF75-B892-007A-E6438226B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6" b="35116"/>
          <a:stretch/>
        </p:blipFill>
        <p:spPr>
          <a:xfrm>
            <a:off x="139960" y="0"/>
            <a:ext cx="1960911" cy="41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3A0610-79CA-0B30-3A89-9281CEC0C08A}"/>
              </a:ext>
            </a:extLst>
          </p:cNvPr>
          <p:cNvSpPr txBox="1"/>
          <p:nvPr/>
        </p:nvSpPr>
        <p:spPr>
          <a:xfrm>
            <a:off x="1962133" y="45046"/>
            <a:ext cx="39537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/   ST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26SS </a:t>
            </a:r>
            <a:r>
              <a:rPr lang="ko-KR" altLang="en-US" sz="1600" spc="-6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제안 아이템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4B5B0593-F440-DC26-6AA5-74B1E97BD843}"/>
              </a:ext>
            </a:extLst>
          </p:cNvPr>
          <p:cNvSpPr/>
          <p:nvPr/>
        </p:nvSpPr>
        <p:spPr>
          <a:xfrm rot="5400000">
            <a:off x="-81984" y="605895"/>
            <a:ext cx="303929" cy="139962"/>
          </a:xfrm>
          <a:prstGeom prst="triangl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HG꼬딕씨_Pro 40g" panose="02020603020101020101" pitchFamily="18" charset="-127"/>
              <a:ea typeface="HG꼬딕씨_Pro 40g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21C8F6C9-A359-DFC2-C832-CB1302BB33BA}"/>
              </a:ext>
            </a:extLst>
          </p:cNvPr>
          <p:cNvSpPr txBox="1"/>
          <p:nvPr/>
        </p:nvSpPr>
        <p:spPr>
          <a:xfrm>
            <a:off x="242404" y="525062"/>
            <a:ext cx="6732777" cy="27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xmlns:lc="http://schemas.openxmlformats.org/drawingml/2006/lockedCanvas" val="1"/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700">
              <a:lnSpc>
                <a:spcPts val="2200"/>
              </a:lnSpc>
              <a:spcBef>
                <a:spcPts val="100"/>
              </a:spcBef>
              <a:defRPr>
                <a:solidFill>
                  <a:srgbClr val="D32B3B"/>
                </a:solidFill>
                <a:latin typeface="Futura PT Bold"/>
                <a:ea typeface="Futura PT Bold"/>
                <a:cs typeface="Futura PT Bold"/>
                <a:sym typeface="Futura PT Bold"/>
              </a:defRPr>
            </a:pP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  <a:cs typeface="Pretendard Black" panose="02000A03000000020004" pitchFamily="50" charset="-127"/>
              </a:rPr>
              <a:t>26SS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  <a:cs typeface="Pretendard Black" panose="02000A03000000020004" pitchFamily="50" charset="-127"/>
              </a:rPr>
              <a:t>제안 아이템</a:t>
            </a:r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HG꼬딕씨_Pro 60g" panose="02020603020101020101" pitchFamily="18" charset="-127"/>
              <a:ea typeface="HG꼬딕씨_Pro 60g" panose="02020603020101020101" pitchFamily="18" charset="-127"/>
              <a:cs typeface="Pretendard Black" panose="02000A03000000020004" pitchFamily="50" charset="-127"/>
            </a:endParaRPr>
          </a:p>
        </p:txBody>
      </p:sp>
      <p:pic>
        <p:nvPicPr>
          <p:cNvPr id="1076" name="Picture 52" descr="Track Star Full Zip Jacket - Black--5">
            <a:extLst>
              <a:ext uri="{FF2B5EF4-FFF2-40B4-BE49-F238E27FC236}">
                <a16:creationId xmlns:a16="http://schemas.microsoft.com/office/drawing/2014/main" id="{30B2E93A-1302-C44E-B00B-6503CF540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3" t="841" r="15599" b="37342"/>
          <a:stretch>
            <a:fillRect/>
          </a:stretch>
        </p:blipFill>
        <p:spPr bwMode="auto">
          <a:xfrm>
            <a:off x="242404" y="2039684"/>
            <a:ext cx="1111453" cy="138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1FE4CB-29AC-F758-DF9D-464B32EC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857" y="2038510"/>
            <a:ext cx="1126832" cy="1389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0E8F63-9AC0-2CA8-5A9F-24DB53D75F4F}"/>
              </a:ext>
            </a:extLst>
          </p:cNvPr>
          <p:cNvSpPr txBox="1"/>
          <p:nvPr/>
        </p:nvSpPr>
        <p:spPr>
          <a:xfrm>
            <a:off x="242404" y="1690612"/>
            <a:ext cx="1217790" cy="2347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#</a:t>
            </a:r>
            <a:r>
              <a:rPr lang="ko-KR" altLang="en-US" dirty="0" err="1">
                <a:latin typeface="HG꼬딕씨_Pro 20g" panose="02020603020101020101" pitchFamily="18" charset="-127"/>
                <a:ea typeface="HG꼬딕씨_Pro 20g"/>
              </a:rPr>
              <a:t>아우터</a:t>
            </a:r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(</a:t>
            </a:r>
            <a:r>
              <a:rPr lang="ko-KR" altLang="en-US" dirty="0" err="1">
                <a:latin typeface="HG꼬딕씨_Pro 20g" panose="02020603020101020101" pitchFamily="18" charset="-127"/>
                <a:ea typeface="HG꼬딕씨_Pro 20g"/>
              </a:rPr>
              <a:t>트랙자켓</a:t>
            </a:r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)</a:t>
            </a:r>
            <a:endParaRPr lang="ko-KR" altLang="en-US" dirty="0">
              <a:latin typeface="HG꼬딕씨_Pro 20g" panose="02020603020101020101" pitchFamily="18" charset="-127"/>
              <a:ea typeface="HG꼬딕씨_Pro 20g"/>
            </a:endParaRPr>
          </a:p>
        </p:txBody>
      </p:sp>
      <p:pic>
        <p:nvPicPr>
          <p:cNvPr id="1058" name="Picture 34" descr="Cropped Prestige Polo - Black--0">
            <a:extLst>
              <a:ext uri="{FF2B5EF4-FFF2-40B4-BE49-F238E27FC236}">
                <a16:creationId xmlns:a16="http://schemas.microsoft.com/office/drawing/2014/main" id="{B67065CF-40DC-CF23-5BFB-1A268F802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-91" r="10611" b="33284"/>
          <a:stretch>
            <a:fillRect/>
          </a:stretch>
        </p:blipFill>
        <p:spPr bwMode="auto">
          <a:xfrm>
            <a:off x="2623931" y="2038510"/>
            <a:ext cx="1111453" cy="138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The Eden Crest Embroidered Pique Polo in White/Navy features short sleeves, a black embroidered school logo, and subtle color-blocking stripes on the shoulders.">
            <a:extLst>
              <a:ext uri="{FF2B5EF4-FFF2-40B4-BE49-F238E27FC236}">
                <a16:creationId xmlns:a16="http://schemas.microsoft.com/office/drawing/2014/main" id="{07B02AA0-B6D0-9336-6C1F-E81332C54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r="6375"/>
          <a:stretch>
            <a:fillRect/>
          </a:stretch>
        </p:blipFill>
        <p:spPr bwMode="auto">
          <a:xfrm>
            <a:off x="3620926" y="2042539"/>
            <a:ext cx="1118285" cy="13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29CCDD-7BD2-8421-4F5D-DBAF1C9B3BA9}"/>
              </a:ext>
            </a:extLst>
          </p:cNvPr>
          <p:cNvSpPr txBox="1"/>
          <p:nvPr/>
        </p:nvSpPr>
        <p:spPr>
          <a:xfrm>
            <a:off x="2660670" y="1690612"/>
            <a:ext cx="939631" cy="23475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#</a:t>
            </a:r>
            <a:r>
              <a:rPr lang="ko-KR" altLang="en-US" dirty="0">
                <a:latin typeface="HG꼬딕씨_Pro 20g" panose="02020603020101020101" pitchFamily="18" charset="-127"/>
                <a:ea typeface="HG꼬딕씨_Pro 20g"/>
              </a:rPr>
              <a:t>폴로티셔츠</a:t>
            </a:r>
          </a:p>
        </p:txBody>
      </p:sp>
      <p:pic>
        <p:nvPicPr>
          <p:cNvPr id="1078" name="Picture 54" descr="Accolade Crew Neck Pullover - White--0">
            <a:extLst>
              <a:ext uri="{FF2B5EF4-FFF2-40B4-BE49-F238E27FC236}">
                <a16:creationId xmlns:a16="http://schemas.microsoft.com/office/drawing/2014/main" id="{24C94A18-094D-B4B0-45E9-1A8E97A86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b="15995"/>
          <a:stretch>
            <a:fillRect/>
          </a:stretch>
        </p:blipFill>
        <p:spPr bwMode="auto">
          <a:xfrm>
            <a:off x="4882454" y="2039684"/>
            <a:ext cx="1107577" cy="138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Navy blue hoodie with a brand logo on a light gray background">
            <a:extLst>
              <a:ext uri="{FF2B5EF4-FFF2-40B4-BE49-F238E27FC236}">
                <a16:creationId xmlns:a16="http://schemas.microsoft.com/office/drawing/2014/main" id="{3C644D34-5E3D-8548-28B1-E9802965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031" y="2042539"/>
            <a:ext cx="1112997" cy="13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E904FA-3E8F-96FA-82FE-D45F9895AE99}"/>
              </a:ext>
            </a:extLst>
          </p:cNvPr>
          <p:cNvSpPr txBox="1"/>
          <p:nvPr/>
        </p:nvSpPr>
        <p:spPr>
          <a:xfrm>
            <a:off x="4882454" y="1690612"/>
            <a:ext cx="1144430" cy="23475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#</a:t>
            </a:r>
            <a:r>
              <a:rPr lang="ko-KR" altLang="en-US" dirty="0">
                <a:latin typeface="HG꼬딕씨_Pro 20g" panose="02020603020101020101" pitchFamily="18" charset="-127"/>
                <a:ea typeface="HG꼬딕씨_Pro 20g"/>
              </a:rPr>
              <a:t>맨투맨</a:t>
            </a:r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/</a:t>
            </a:r>
            <a:r>
              <a:rPr lang="ko-KR" altLang="en-US" dirty="0" err="1">
                <a:latin typeface="HG꼬딕씨_Pro 20g" panose="02020603020101020101" pitchFamily="18" charset="-127"/>
                <a:ea typeface="HG꼬딕씨_Pro 20g"/>
              </a:rPr>
              <a:t>후드티</a:t>
            </a:r>
            <a:endParaRPr lang="ko-KR" altLang="en-US" dirty="0">
              <a:latin typeface="HG꼬딕씨_Pro 20g" panose="02020603020101020101" pitchFamily="18" charset="-127"/>
              <a:ea typeface="HG꼬딕씨_Pro 20g"/>
            </a:endParaRPr>
          </a:p>
        </p:txBody>
      </p:sp>
      <p:pic>
        <p:nvPicPr>
          <p:cNvPr id="1040" name="Picture 16" descr="Tennis Club Sweater Knit Cardigan - Black/Ivory--2">
            <a:extLst>
              <a:ext uri="{FF2B5EF4-FFF2-40B4-BE49-F238E27FC236}">
                <a16:creationId xmlns:a16="http://schemas.microsoft.com/office/drawing/2014/main" id="{7448DE32-4631-ED8B-C369-A0C8D424A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" b="16733"/>
          <a:stretch>
            <a:fillRect/>
          </a:stretch>
        </p:blipFill>
        <p:spPr bwMode="auto">
          <a:xfrm>
            <a:off x="7252734" y="2046338"/>
            <a:ext cx="1101207" cy="137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rk gray cardigan with a small logo on a light gray background">
            <a:extLst>
              <a:ext uri="{FF2B5EF4-FFF2-40B4-BE49-F238E27FC236}">
                <a16:creationId xmlns:a16="http://schemas.microsoft.com/office/drawing/2014/main" id="{6314BADA-A89C-B329-E38C-9B4C4C35A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941" y="2046186"/>
            <a:ext cx="1101328" cy="137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04199-1945-3277-20AB-5DD212EC6E57}"/>
              </a:ext>
            </a:extLst>
          </p:cNvPr>
          <p:cNvSpPr txBox="1"/>
          <p:nvPr/>
        </p:nvSpPr>
        <p:spPr>
          <a:xfrm>
            <a:off x="7246271" y="1691760"/>
            <a:ext cx="494582" cy="2324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#</a:t>
            </a:r>
            <a:r>
              <a:rPr lang="ko-KR" altLang="en-US" dirty="0">
                <a:latin typeface="HG꼬딕씨_Pro 20g" panose="02020603020101020101" pitchFamily="18" charset="-127"/>
                <a:ea typeface="HG꼬딕씨_Pro 20g"/>
              </a:rPr>
              <a:t>니트</a:t>
            </a:r>
          </a:p>
        </p:txBody>
      </p:sp>
      <p:pic>
        <p:nvPicPr>
          <p:cNvPr id="1060" name="Picture 36" descr="Seamless Ribbed Favorite Bra Tank - Black--2">
            <a:extLst>
              <a:ext uri="{FF2B5EF4-FFF2-40B4-BE49-F238E27FC236}">
                <a16:creationId xmlns:a16="http://schemas.microsoft.com/office/drawing/2014/main" id="{41CE25FD-93AB-7EB8-A080-EA5419971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 t="129" r="7577" b="27452"/>
          <a:stretch>
            <a:fillRect/>
          </a:stretch>
        </p:blipFill>
        <p:spPr bwMode="auto">
          <a:xfrm>
            <a:off x="9710037" y="2018970"/>
            <a:ext cx="1111446" cy="140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avy blue sports bra with a logo on a light gray background">
            <a:extLst>
              <a:ext uri="{FF2B5EF4-FFF2-40B4-BE49-F238E27FC236}">
                <a16:creationId xmlns:a16="http://schemas.microsoft.com/office/drawing/2014/main" id="{3B91E456-6B5A-570B-99FA-FD6921E14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0" t="7914" r="9174" b="12859"/>
          <a:stretch>
            <a:fillRect/>
          </a:stretch>
        </p:blipFill>
        <p:spPr bwMode="auto">
          <a:xfrm>
            <a:off x="10727619" y="2018970"/>
            <a:ext cx="1128025" cy="141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C527D8-C433-BB9A-2A55-E5FD900C2635}"/>
              </a:ext>
            </a:extLst>
          </p:cNvPr>
          <p:cNvSpPr txBox="1"/>
          <p:nvPr/>
        </p:nvSpPr>
        <p:spPr>
          <a:xfrm>
            <a:off x="9710037" y="1688929"/>
            <a:ext cx="604809" cy="2381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#</a:t>
            </a:r>
            <a:r>
              <a:rPr lang="ko-KR" altLang="en-US" dirty="0" err="1">
                <a:latin typeface="HG꼬딕씨_Pro 20g" panose="02020603020101020101" pitchFamily="18" charset="-127"/>
                <a:ea typeface="HG꼬딕씨_Pro 20g"/>
              </a:rPr>
              <a:t>탱크탑</a:t>
            </a:r>
            <a:endParaRPr lang="ko-KR" altLang="en-US" dirty="0">
              <a:latin typeface="HG꼬딕씨_Pro 20g" panose="02020603020101020101" pitchFamily="18" charset="-127"/>
              <a:ea typeface="HG꼬딕씨_Pro 20g"/>
            </a:endParaRPr>
          </a:p>
        </p:txBody>
      </p:sp>
      <p:pic>
        <p:nvPicPr>
          <p:cNvPr id="15" name="Picture 38" descr="Match Point Tennis Skirt - White--3">
            <a:extLst>
              <a:ext uri="{FF2B5EF4-FFF2-40B4-BE49-F238E27FC236}">
                <a16:creationId xmlns:a16="http://schemas.microsoft.com/office/drawing/2014/main" id="{F5655E21-B516-2D55-E2F4-74ABBFEFF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>
            <a:fillRect/>
          </a:stretch>
        </p:blipFill>
        <p:spPr bwMode="auto">
          <a:xfrm>
            <a:off x="1159893" y="4043847"/>
            <a:ext cx="1197410" cy="149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Italic Logo Pleated Skirt - Navy/White">
            <a:extLst>
              <a:ext uri="{FF2B5EF4-FFF2-40B4-BE49-F238E27FC236}">
                <a16:creationId xmlns:a16="http://schemas.microsoft.com/office/drawing/2014/main" id="{179E0938-28A2-AF08-EEAA-424B89306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r="6375"/>
          <a:stretch>
            <a:fillRect/>
          </a:stretch>
        </p:blipFill>
        <p:spPr bwMode="auto">
          <a:xfrm>
            <a:off x="2181823" y="4048837"/>
            <a:ext cx="1197542" cy="14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AE7953-4838-2E05-1D2B-0B9AF035342C}"/>
              </a:ext>
            </a:extLst>
          </p:cNvPr>
          <p:cNvSpPr txBox="1"/>
          <p:nvPr/>
        </p:nvSpPr>
        <p:spPr>
          <a:xfrm>
            <a:off x="1161312" y="3697197"/>
            <a:ext cx="695768" cy="25276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#</a:t>
            </a:r>
            <a:r>
              <a:rPr lang="ko-KR" altLang="en-US" dirty="0">
                <a:latin typeface="HG꼬딕씨_Pro 20g" panose="02020603020101020101" pitchFamily="18" charset="-127"/>
                <a:ea typeface="HG꼬딕씨_Pro 20g"/>
              </a:rPr>
              <a:t>스커트</a:t>
            </a:r>
          </a:p>
        </p:txBody>
      </p:sp>
      <p:pic>
        <p:nvPicPr>
          <p:cNvPr id="23" name="Picture 16" descr="The Syracuse Flared Legging - Navy/White features a high-waisted, flared design with small white script on the left hip—a must-have addition to your luxury activewear collection.">
            <a:extLst>
              <a:ext uri="{FF2B5EF4-FFF2-40B4-BE49-F238E27FC236}">
                <a16:creationId xmlns:a16="http://schemas.microsoft.com/office/drawing/2014/main" id="{78FED7C1-F027-9EE1-AB82-E9C855EE0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 t="6136" r="6136" b="6136"/>
          <a:stretch>
            <a:fillRect/>
          </a:stretch>
        </p:blipFill>
        <p:spPr bwMode="auto">
          <a:xfrm>
            <a:off x="4701888" y="4043015"/>
            <a:ext cx="1202200" cy="150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D83DD6-AEA0-C2A2-9FAA-559A862B28D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167" b="7537"/>
          <a:stretch>
            <a:fillRect/>
          </a:stretch>
        </p:blipFill>
        <p:spPr>
          <a:xfrm>
            <a:off x="3526184" y="4040585"/>
            <a:ext cx="1197410" cy="14967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B409A6-A9EF-0AE9-4056-58A918DCF8BC}"/>
              </a:ext>
            </a:extLst>
          </p:cNvPr>
          <p:cNvSpPr txBox="1"/>
          <p:nvPr/>
        </p:nvSpPr>
        <p:spPr>
          <a:xfrm>
            <a:off x="3513341" y="3667634"/>
            <a:ext cx="1366154" cy="31189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#</a:t>
            </a:r>
            <a:r>
              <a:rPr lang="ko-KR" altLang="en-US" dirty="0" err="1">
                <a:latin typeface="HG꼬딕씨_Pro 20g" panose="02020603020101020101" pitchFamily="18" charset="-127"/>
                <a:ea typeface="HG꼬딕씨_Pro 20g"/>
              </a:rPr>
              <a:t>부츠컷</a:t>
            </a:r>
            <a:r>
              <a:rPr lang="ko-KR" altLang="en-US" dirty="0">
                <a:latin typeface="HG꼬딕씨_Pro 20g" panose="02020603020101020101" pitchFamily="18" charset="-127"/>
                <a:ea typeface="HG꼬딕씨_Pro 20g"/>
              </a:rPr>
              <a:t> 레깅스</a:t>
            </a:r>
          </a:p>
        </p:txBody>
      </p:sp>
      <p:pic>
        <p:nvPicPr>
          <p:cNvPr id="26" name="Picture 18" descr="Navy blue shorts with a logo on a light gray background">
            <a:extLst>
              <a:ext uri="{FF2B5EF4-FFF2-40B4-BE49-F238E27FC236}">
                <a16:creationId xmlns:a16="http://schemas.microsoft.com/office/drawing/2014/main" id="{BD049ACC-512B-92BE-62D6-535567C37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r="6375"/>
          <a:stretch>
            <a:fillRect/>
          </a:stretch>
        </p:blipFill>
        <p:spPr bwMode="auto">
          <a:xfrm>
            <a:off x="7266030" y="4023810"/>
            <a:ext cx="1196734" cy="14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8" descr="7&quot; High-Waist Biker Short - White--3">
            <a:extLst>
              <a:ext uri="{FF2B5EF4-FFF2-40B4-BE49-F238E27FC236}">
                <a16:creationId xmlns:a16="http://schemas.microsoft.com/office/drawing/2014/main" id="{EC646653-4C35-DD30-B1C7-339B0719B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" t="9482" r="156" b="7185"/>
          <a:stretch>
            <a:fillRect/>
          </a:stretch>
        </p:blipFill>
        <p:spPr bwMode="auto">
          <a:xfrm>
            <a:off x="6055200" y="4023811"/>
            <a:ext cx="1210830" cy="15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B195D3-F259-FE6C-5B40-A195E561CA2E}"/>
              </a:ext>
            </a:extLst>
          </p:cNvPr>
          <p:cNvSpPr txBox="1"/>
          <p:nvPr/>
        </p:nvSpPr>
        <p:spPr>
          <a:xfrm>
            <a:off x="6035399" y="3667634"/>
            <a:ext cx="1317420" cy="31189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#</a:t>
            </a:r>
            <a:r>
              <a:rPr lang="ko-KR" altLang="en-US" dirty="0" err="1">
                <a:latin typeface="HG꼬딕씨_Pro 20g" panose="02020603020101020101" pitchFamily="18" charset="-127"/>
                <a:ea typeface="HG꼬딕씨_Pro 20g"/>
              </a:rPr>
              <a:t>바이커</a:t>
            </a:r>
            <a:r>
              <a:rPr lang="ko-KR" altLang="en-US" dirty="0">
                <a:latin typeface="HG꼬딕씨_Pro 20g" panose="02020603020101020101" pitchFamily="18" charset="-127"/>
                <a:ea typeface="HG꼬딕씨_Pro 20g"/>
              </a:rPr>
              <a:t> 팬츠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F26B72-EEA0-FCDC-0EFF-1E09CE4C8F7D}"/>
              </a:ext>
            </a:extLst>
          </p:cNvPr>
          <p:cNvGrpSpPr/>
          <p:nvPr/>
        </p:nvGrpSpPr>
        <p:grpSpPr>
          <a:xfrm>
            <a:off x="8601429" y="4023809"/>
            <a:ext cx="2365584" cy="1495917"/>
            <a:chOff x="8097385" y="4231186"/>
            <a:chExt cx="3477728" cy="2199200"/>
          </a:xfrm>
        </p:grpSpPr>
        <p:pic>
          <p:nvPicPr>
            <p:cNvPr id="29" name="Picture 22" descr="Navy shorts with white stripes on a light gray background">
              <a:extLst>
                <a:ext uri="{FF2B5EF4-FFF2-40B4-BE49-F238E27FC236}">
                  <a16:creationId xmlns:a16="http://schemas.microsoft.com/office/drawing/2014/main" id="{8C71BE73-6EC8-DCDE-D59F-DC54C1E57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5" r="6375"/>
            <a:stretch>
              <a:fillRect/>
            </a:stretch>
          </p:blipFill>
          <p:spPr bwMode="auto">
            <a:xfrm>
              <a:off x="9815753" y="4231186"/>
              <a:ext cx="1759360" cy="219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6" descr="Match Point Short - Black--2">
              <a:extLst>
                <a:ext uri="{FF2B5EF4-FFF2-40B4-BE49-F238E27FC236}">
                  <a16:creationId xmlns:a16="http://schemas.microsoft.com/office/drawing/2014/main" id="{EB74412E-3EEE-994E-2603-55EFA0BF7C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1" t="365" r="11458" b="39873"/>
            <a:stretch>
              <a:fillRect/>
            </a:stretch>
          </p:blipFill>
          <p:spPr bwMode="auto">
            <a:xfrm>
              <a:off x="8097385" y="4240697"/>
              <a:ext cx="1723886" cy="2180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1EBC29B-2474-BAB6-6524-7482B50BA280}"/>
              </a:ext>
            </a:extLst>
          </p:cNvPr>
          <p:cNvSpPr txBox="1"/>
          <p:nvPr/>
        </p:nvSpPr>
        <p:spPr>
          <a:xfrm>
            <a:off x="8601429" y="3667634"/>
            <a:ext cx="1014192" cy="31189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HG꼬딕씨_Pro 20g" panose="02020603020101020101" pitchFamily="18" charset="-127"/>
                <a:ea typeface="HG꼬딕씨_Pro 20g"/>
              </a:rPr>
              <a:t>#</a:t>
            </a:r>
            <a:r>
              <a:rPr lang="ko-KR" altLang="en-US" dirty="0" err="1">
                <a:latin typeface="HG꼬딕씨_Pro 20g" panose="02020603020101020101" pitchFamily="18" charset="-127"/>
                <a:ea typeface="HG꼬딕씨_Pro 20g"/>
              </a:rPr>
              <a:t>우븐</a:t>
            </a:r>
            <a:r>
              <a:rPr lang="ko-KR" altLang="en-US" dirty="0">
                <a:latin typeface="HG꼬딕씨_Pro 20g" panose="02020603020101020101" pitchFamily="18" charset="-127"/>
                <a:ea typeface="HG꼬딕씨_Pro 20g"/>
              </a:rPr>
              <a:t> </a:t>
            </a:r>
            <a:r>
              <a:rPr lang="ko-KR" altLang="en-US" dirty="0" err="1">
                <a:latin typeface="HG꼬딕씨_Pro 20g" panose="02020603020101020101" pitchFamily="18" charset="-127"/>
                <a:ea typeface="HG꼬딕씨_Pro 20g"/>
              </a:rPr>
              <a:t>쇼츠</a:t>
            </a:r>
            <a:endParaRPr lang="ko-KR" altLang="en-US" dirty="0">
              <a:latin typeface="HG꼬딕씨_Pro 20g" panose="02020603020101020101" pitchFamily="18" charset="-127"/>
              <a:ea typeface="HG꼬딕씨_Pro 20g"/>
            </a:endParaRPr>
          </a:p>
        </p:txBody>
      </p:sp>
    </p:spTree>
    <p:extLst>
      <p:ext uri="{BB962C8B-B14F-4D97-AF65-F5344CB8AC3E}">
        <p14:creationId xmlns:p14="http://schemas.microsoft.com/office/powerpoint/2010/main" val="35794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A987A25DE99014CBF0C902CCD872F26" ma:contentTypeVersion="14" ma:contentTypeDescription="새 문서를 만듭니다." ma:contentTypeScope="" ma:versionID="04bc7d61bac458cb31b760cc3d7f947d">
  <xsd:schema xmlns:xsd="http://www.w3.org/2001/XMLSchema" xmlns:xs="http://www.w3.org/2001/XMLSchema" xmlns:p="http://schemas.microsoft.com/office/2006/metadata/properties" xmlns:ns2="d6179fed-e647-46bf-8973-088184b6a0fe" xmlns:ns3="28e297ee-1071-484c-90c9-906b8cea27d2" targetNamespace="http://schemas.microsoft.com/office/2006/metadata/properties" ma:root="true" ma:fieldsID="9033e72d75fbf3185cd4a2cac6b5d943" ns2:_="" ns3:_="">
    <xsd:import namespace="d6179fed-e647-46bf-8973-088184b6a0fe"/>
    <xsd:import namespace="28e297ee-1071-484c-90c9-906b8cea27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79fed-e647-46bf-8973-088184b6a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9f910dd0-6eb5-4878-af57-21ffa4d0e6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e297ee-1071-484c-90c9-906b8cea27d2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5702eb6-5b3f-4f36-abcb-a96f80d4a69a}" ma:internalName="TaxCatchAll" ma:showField="CatchAllData" ma:web="28e297ee-1071-484c-90c9-906b8cea27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8e297ee-1071-484c-90c9-906b8cea27d2" xsi:nil="true"/>
    <lcf76f155ced4ddcb4097134ff3c332f xmlns="d6179fed-e647-46bf-8973-088184b6a0f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1AA4C36-EF98-4E75-B6B8-1DC6EC9A52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3E5139-ABD2-466B-830B-2841F2CD890C}">
  <ds:schemaRefs>
    <ds:schemaRef ds:uri="28e297ee-1071-484c-90c9-906b8cea27d2"/>
    <ds:schemaRef ds:uri="d6179fed-e647-46bf-8973-088184b6a0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F4DECA-F3E4-4D10-A36D-C50EC8034205}">
  <ds:schemaRefs>
    <ds:schemaRef ds:uri="http://schemas.microsoft.com/office/2006/metadata/properties"/>
    <ds:schemaRef ds:uri="http://purl.org/dc/terms/"/>
    <ds:schemaRef ds:uri="d6179fed-e647-46bf-8973-088184b6a0fe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8e297ee-1071-484c-90c9-906b8cea27d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와이드스크린</PresentationFormat>
  <Paragraphs>46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HG꼬딕씨_Pro 20g</vt:lpstr>
      <vt:lpstr>HG꼬딕씨_Pro 40g</vt:lpstr>
      <vt:lpstr>HG꼬딕씨_Pro 60g</vt:lpstr>
      <vt:lpstr>HG꼬딕씨_Pro 80g</vt:lpstr>
      <vt:lpstr>HG꼬딕씨_Pro 99g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JUCY(이난주) F/KR/MKT/MKT/BM</dc:creator>
  <cp:lastModifiedBy>JUCY(이난주) F/KR/MKT/MKT/BM</cp:lastModifiedBy>
  <cp:revision>1</cp:revision>
  <dcterms:created xsi:type="dcterms:W3CDTF">2025-09-23T00:53:53Z</dcterms:created>
  <dcterms:modified xsi:type="dcterms:W3CDTF">2025-09-25T03:19:11Z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0x0101000A987A25DE99014CBF0C902CCD872F26</vt:lpwstr>
  </property>
  <property fmtid="{D5CDD505-2E9C-101B-9397-08002B2CF9AE}" pid="3" name="MediaServiceImageTags">
    <vt:lpwstr/>
  </property>
</Properties>
</file>